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9"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34674175" cy="19504025"/>
  <p:notesSz cx="6858000" cy="9144000"/>
  <p:embeddedFontLst>
    <p:embeddedFont>
      <p:font typeface="Georgia" panose="02040502050405020303" pitchFamily="18" charset="0"/>
      <p:regular r:id="rId45"/>
      <p:bold r:id="rId46"/>
      <p:italic r:id="rId47"/>
      <p:boldItalic r:id="rId48"/>
    </p:embeddedFont>
    <p:embeddedFont>
      <p:font typeface="Montserrat" panose="00000500000000000000" pitchFamily="2" charset="0"/>
      <p:regular r:id="rId49"/>
      <p:bold r:id="rId50"/>
      <p:italic r:id="rId51"/>
      <p:boldItalic r:id="rId52"/>
    </p:embeddedFont>
    <p:embeddedFont>
      <p:font typeface="Poppins Light" panose="020B0502040204020203" pitchFamily="2" charset="0"/>
      <p:regular r:id="rId53"/>
      <p:bold r:id="rId54"/>
      <p:italic r:id="rId55"/>
      <p:boldItalic r:id="rId56"/>
    </p:embeddedFont>
    <p:embeddedFont>
      <p:font typeface="Poppins Medium" panose="020B0502040204020203" pitchFamily="2" charset="0"/>
      <p:regular r:id="rId57"/>
      <p:bold r:id="rId58"/>
      <p:italic r:id="rId59"/>
      <p:boldItalic r:id="rId60"/>
    </p:embeddedFont>
    <p:embeddedFont>
      <p:font typeface="Poppins SemiBold" panose="020B0502040204020203" pitchFamily="2" charset="0"/>
      <p:regular r:id="rId61"/>
      <p:bold r:id="rId62"/>
      <p:italic r:id="rId63"/>
      <p:boldItalic r:id="rId6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949">
          <p15:clr>
            <a:srgbClr val="9AA0A6"/>
          </p15:clr>
        </p15:guide>
        <p15:guide id="2" orient="horz" pos="1988">
          <p15:clr>
            <a:srgbClr val="9AA0A6"/>
          </p15:clr>
        </p15:guide>
        <p15:guide id="3" pos="1823">
          <p15:clr>
            <a:srgbClr val="9AA0A6"/>
          </p15:clr>
        </p15:guide>
        <p15:guide id="4" orient="horz" pos="8856">
          <p15:clr>
            <a:srgbClr val="9AA0A6"/>
          </p15:clr>
        </p15:guide>
        <p15:guide id="5" orient="horz" pos="2752">
          <p15:clr>
            <a:srgbClr val="9AA0A6"/>
          </p15:clr>
        </p15:guide>
        <p15:guide id="6" orient="horz" pos="936">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28" d="100"/>
          <a:sy n="28" d="100"/>
        </p:scale>
        <p:origin x="826" y="72"/>
      </p:cViewPr>
      <p:guideLst>
        <p:guide orient="horz" pos="949"/>
        <p:guide orient="horz" pos="1988"/>
        <p:guide pos="1823"/>
        <p:guide orient="horz" pos="8856"/>
        <p:guide orient="horz" pos="2752"/>
        <p:guide orient="horz" pos="93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font" Target="fonts/font11.fntdata"/><Relationship Id="rId63" Type="http://schemas.openxmlformats.org/officeDocument/2006/relationships/font" Target="fonts/font19.fntdata"/><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font" Target="fonts/font14.fntdata"/><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font" Target="fonts/font17.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56" Type="http://schemas.openxmlformats.org/officeDocument/2006/relationships/font" Target="fonts/font12.fntdata"/><Relationship Id="rId64" Type="http://schemas.openxmlformats.org/officeDocument/2006/relationships/font" Target="fonts/font20.fntdata"/><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59" Type="http://schemas.openxmlformats.org/officeDocument/2006/relationships/font" Target="fonts/font15.fntdata"/><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0.fntdata"/><Relationship Id="rId62"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font" Target="fonts/font1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8.fntdata"/><Relationship Id="rId60" Type="http://schemas.openxmlformats.org/officeDocument/2006/relationships/font" Target="fonts/font16.fntdata"/><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112bd58ac83_0_1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g112bd58ac83_0_1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sz="1100">
              <a:latin typeface="Montserrat"/>
              <a:ea typeface="Montserrat"/>
              <a:cs typeface="Montserrat"/>
              <a:sym typeface="Montserrat"/>
            </a:endParaRPr>
          </a:p>
        </p:txBody>
      </p:sp>
      <p:sp>
        <p:nvSpPr>
          <p:cNvPr id="105" name="Google Shape;105;g112bd58ac83_0_1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2c8adcbb8a8_0_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 name="Google Shape;213;g2c8adcbb8a8_0_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214" name="Google Shape;214;g2c8adcbb8a8_0_8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2c8adcbb8a8_0_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g2c8adcbb8a8_0_9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226" name="Google Shape;226;g2c8adcbb8a8_0_9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2fb22b7b7fe_0_160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g2fb22b7b7fe_0_160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0" algn="l" rtl="0">
              <a:lnSpc>
                <a:spcPct val="100000"/>
              </a:lnSpc>
              <a:spcBef>
                <a:spcPts val="1100"/>
              </a:spcBef>
              <a:spcAft>
                <a:spcPts val="0"/>
              </a:spcAft>
              <a:buSzPts val="1400"/>
              <a:buNone/>
            </a:pPr>
            <a:endParaRPr sz="1100">
              <a:solidFill>
                <a:srgbClr val="374151"/>
              </a:solidFill>
              <a:highlight>
                <a:srgbClr val="F7F7F8"/>
              </a:highlight>
              <a:latin typeface="Montserrat"/>
              <a:ea typeface="Montserrat"/>
              <a:cs typeface="Montserrat"/>
              <a:sym typeface="Montserrat"/>
            </a:endParaRPr>
          </a:p>
        </p:txBody>
      </p:sp>
      <p:sp>
        <p:nvSpPr>
          <p:cNvPr id="238" name="Google Shape;238;g2fb22b7b7fe_0_160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2fb22b7b7fe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g2fb22b7b7fe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250" name="Google Shape;250;g2fb22b7b7fe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2fb22b7b7fe_0_1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g2fb22b7b7fe_0_1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solidFill>
                  <a:srgbClr val="374151"/>
                </a:solidFill>
                <a:latin typeface="Montserrat"/>
                <a:ea typeface="Montserrat"/>
                <a:cs typeface="Montserrat"/>
                <a:sym typeface="Montserrat"/>
              </a:rPr>
              <a:t>Making Things Clear for AI:</a:t>
            </a:r>
            <a:r>
              <a:rPr lang="en-US">
                <a:solidFill>
                  <a:srgbClr val="374151"/>
                </a:solidFill>
                <a:latin typeface="Montserrat"/>
                <a:ea typeface="Montserrat"/>
                <a:cs typeface="Montserrat"/>
                <a:sym typeface="Montserrat"/>
              </a:rPr>
              <a:t> It's like when you're showing someone new how to do something. You need to tell AI exactly what you want it to do when it comes to predicting the future in finance. Think of it as giving AI a step-by-step guide. By telling AI exactly what we expect, it can better understand and do a good job of looking at past data to guess financial trends.</a:t>
            </a:r>
            <a:endParaRPr>
              <a:solidFill>
                <a:srgbClr val="374151"/>
              </a:solidFill>
              <a:latin typeface="Montserrat"/>
              <a:ea typeface="Montserrat"/>
              <a:cs typeface="Montserrat"/>
              <a:sym typeface="Montserrat"/>
            </a:endParaRPr>
          </a:p>
          <a:p>
            <a:pPr marL="0" lvl="0" indent="0" algn="l" rtl="0">
              <a:lnSpc>
                <a:spcPct val="100000"/>
              </a:lnSpc>
              <a:spcBef>
                <a:spcPts val="0"/>
              </a:spcBef>
              <a:spcAft>
                <a:spcPts val="0"/>
              </a:spcAft>
              <a:buSzPts val="1400"/>
              <a:buNone/>
            </a:pPr>
            <a:endParaRPr>
              <a:solidFill>
                <a:srgbClr val="374151"/>
              </a:solidFill>
              <a:latin typeface="Montserrat"/>
              <a:ea typeface="Montserrat"/>
              <a:cs typeface="Montserrat"/>
              <a:sym typeface="Montserrat"/>
            </a:endParaRPr>
          </a:p>
          <a:p>
            <a:pPr marL="0" lvl="0" indent="0" algn="l" rtl="0">
              <a:lnSpc>
                <a:spcPct val="100000"/>
              </a:lnSpc>
              <a:spcBef>
                <a:spcPts val="0"/>
              </a:spcBef>
              <a:spcAft>
                <a:spcPts val="0"/>
              </a:spcAft>
              <a:buSzPts val="1400"/>
              <a:buNone/>
            </a:pPr>
            <a:r>
              <a:rPr lang="en-US" b="1">
                <a:solidFill>
                  <a:srgbClr val="374151"/>
                </a:solidFill>
                <a:latin typeface="Montserrat"/>
                <a:ea typeface="Montserrat"/>
                <a:cs typeface="Montserrat"/>
                <a:sym typeface="Montserrat"/>
              </a:rPr>
              <a:t>Knowing What AI Can Do</a:t>
            </a:r>
            <a:r>
              <a:rPr lang="en-US">
                <a:solidFill>
                  <a:srgbClr val="374151"/>
                </a:solidFill>
                <a:latin typeface="Montserrat"/>
                <a:ea typeface="Montserrat"/>
                <a:cs typeface="Montserrat"/>
                <a:sym typeface="Montserrat"/>
              </a:rPr>
              <a:t>: Sometimes, we might think AI can do anything without being told. But really, AI needs us to give it clear instructions, especially for tricky things like guessing where finances might go next. If we're clear about what we need, we won't be let down, and AI can be a really useful tool that helps us without costing too much.</a:t>
            </a:r>
            <a:endParaRPr>
              <a:solidFill>
                <a:srgbClr val="374151"/>
              </a:solidFill>
              <a:latin typeface="Montserrat"/>
              <a:ea typeface="Montserrat"/>
              <a:cs typeface="Montserrat"/>
              <a:sym typeface="Montserrat"/>
            </a:endParaRPr>
          </a:p>
          <a:p>
            <a:pPr marL="0" lvl="0" indent="0" algn="l" rtl="0">
              <a:lnSpc>
                <a:spcPct val="100000"/>
              </a:lnSpc>
              <a:spcBef>
                <a:spcPts val="0"/>
              </a:spcBef>
              <a:spcAft>
                <a:spcPts val="0"/>
              </a:spcAft>
              <a:buSzPts val="1400"/>
              <a:buNone/>
            </a:pPr>
            <a:endParaRPr>
              <a:solidFill>
                <a:srgbClr val="374151"/>
              </a:solidFill>
              <a:latin typeface="Montserrat"/>
              <a:ea typeface="Montserrat"/>
              <a:cs typeface="Montserrat"/>
              <a:sym typeface="Montserrat"/>
            </a:endParaRPr>
          </a:p>
          <a:p>
            <a:pPr marL="0" lvl="0" indent="0" algn="l" rtl="0">
              <a:lnSpc>
                <a:spcPct val="100000"/>
              </a:lnSpc>
              <a:spcBef>
                <a:spcPts val="0"/>
              </a:spcBef>
              <a:spcAft>
                <a:spcPts val="0"/>
              </a:spcAft>
              <a:buSzPts val="1400"/>
              <a:buNone/>
            </a:pPr>
            <a:r>
              <a:rPr lang="en-US" b="1">
                <a:solidFill>
                  <a:srgbClr val="374151"/>
                </a:solidFill>
                <a:latin typeface="Montserrat"/>
                <a:ea typeface="Montserrat"/>
                <a:cs typeface="Montserrat"/>
                <a:sym typeface="Montserrat"/>
              </a:rPr>
              <a:t>Telling AI Exactly What We Need</a:t>
            </a:r>
            <a:r>
              <a:rPr lang="en-US">
                <a:solidFill>
                  <a:srgbClr val="374151"/>
                </a:solidFill>
                <a:latin typeface="Montserrat"/>
                <a:ea typeface="Montserrat"/>
                <a:cs typeface="Montserrat"/>
                <a:sym typeface="Montserrat"/>
              </a:rPr>
              <a:t>: To get AI to really help us with predicting financial stuff, we need to be very clear, almost like we're teaching it every step. This way, AI can do its job well and fast, fitting exactly what our project needs, like spotting fraud. When we give AI detailed steps, it turns into a great helper for figuring out and predicting financial changes.</a:t>
            </a:r>
            <a:endParaRPr>
              <a:solidFill>
                <a:srgbClr val="374151"/>
              </a:solidFill>
              <a:latin typeface="Montserrat"/>
              <a:ea typeface="Montserrat"/>
              <a:cs typeface="Montserrat"/>
              <a:sym typeface="Montserrat"/>
            </a:endParaRPr>
          </a:p>
        </p:txBody>
      </p:sp>
      <p:sp>
        <p:nvSpPr>
          <p:cNvPr id="261" name="Google Shape;261;g2fb22b7b7fe_0_17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2fb22b7b7fe_0_3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g2fb22b7b7fe_0_38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200"/>
              </a:spcBef>
              <a:spcAft>
                <a:spcPts val="0"/>
              </a:spcAft>
              <a:buClr>
                <a:schemeClr val="dk1"/>
              </a:buClr>
              <a:buSzPts val="1100"/>
              <a:buFont typeface="Arial"/>
              <a:buNone/>
            </a:pPr>
            <a:r>
              <a:rPr lang="en-US" sz="1100" b="1">
                <a:solidFill>
                  <a:srgbClr val="1F1F1F"/>
                </a:solidFill>
                <a:latin typeface="Montserrat"/>
                <a:ea typeface="Montserrat"/>
                <a:cs typeface="Montserrat"/>
                <a:sym typeface="Montserrat"/>
              </a:rPr>
              <a:t>How to Approach This with Python</a:t>
            </a:r>
            <a:endParaRPr sz="1100" b="1">
              <a:solidFill>
                <a:srgbClr val="1F1F1F"/>
              </a:solidFill>
              <a:latin typeface="Montserrat"/>
              <a:ea typeface="Montserrat"/>
              <a:cs typeface="Montserrat"/>
              <a:sym typeface="Montserrat"/>
            </a:endParaRPr>
          </a:p>
          <a:p>
            <a:pPr marL="457200" lvl="0" indent="0" algn="l" rtl="0">
              <a:lnSpc>
                <a:spcPct val="100000"/>
              </a:lnSpc>
              <a:spcBef>
                <a:spcPts val="1200"/>
              </a:spcBef>
              <a:spcAft>
                <a:spcPts val="0"/>
              </a:spcAft>
              <a:buNone/>
            </a:pPr>
            <a:r>
              <a:rPr lang="en-US" sz="1100" b="1">
                <a:solidFill>
                  <a:srgbClr val="1F1F1F"/>
                </a:solidFill>
                <a:latin typeface="Montserrat"/>
                <a:ea typeface="Montserrat"/>
                <a:cs typeface="Montserrat"/>
                <a:sym typeface="Montserrat"/>
              </a:rPr>
              <a:t>Libraries:</a:t>
            </a:r>
            <a:br>
              <a:rPr lang="en-US" sz="1100" b="1">
                <a:solidFill>
                  <a:srgbClr val="1F1F1F"/>
                </a:solidFill>
                <a:latin typeface="Montserrat"/>
                <a:ea typeface="Montserrat"/>
                <a:cs typeface="Montserrat"/>
                <a:sym typeface="Montserrat"/>
              </a:rPr>
            </a:br>
            <a:r>
              <a:rPr lang="en-US" sz="1100" b="1">
                <a:solidFill>
                  <a:srgbClr val="1F1F1F"/>
                </a:solidFill>
                <a:latin typeface="Montserrat"/>
                <a:ea typeface="Montserrat"/>
                <a:cs typeface="Montserrat"/>
                <a:sym typeface="Montserrat"/>
              </a:rPr>
              <a:t>Pandas:</a:t>
            </a:r>
            <a:r>
              <a:rPr lang="en-US" sz="1100">
                <a:solidFill>
                  <a:srgbClr val="1F1F1F"/>
                </a:solidFill>
                <a:latin typeface="Montserrat"/>
                <a:ea typeface="Montserrat"/>
                <a:cs typeface="Montserrat"/>
                <a:sym typeface="Montserrat"/>
              </a:rPr>
              <a:t> The backbone of data manipulation.</a:t>
            </a:r>
            <a:endParaRPr sz="1100">
              <a:solidFill>
                <a:srgbClr val="1F1F1F"/>
              </a:solidFill>
              <a:latin typeface="Montserrat"/>
              <a:ea typeface="Montserrat"/>
              <a:cs typeface="Montserrat"/>
              <a:sym typeface="Montserrat"/>
            </a:endParaRPr>
          </a:p>
          <a:p>
            <a:pPr marL="914400" lvl="1" indent="-298450" algn="l" rtl="0">
              <a:lnSpc>
                <a:spcPct val="100000"/>
              </a:lnSpc>
              <a:spcBef>
                <a:spcPts val="600"/>
              </a:spcBef>
              <a:spcAft>
                <a:spcPts val="0"/>
              </a:spcAft>
              <a:buClr>
                <a:srgbClr val="1F1F1F"/>
              </a:buClr>
              <a:buSzPts val="1100"/>
              <a:buChar char="○"/>
            </a:pPr>
            <a:r>
              <a:rPr lang="en-US" sz="1100" b="1">
                <a:solidFill>
                  <a:srgbClr val="1F1F1F"/>
                </a:solidFill>
                <a:latin typeface="Montserrat"/>
                <a:ea typeface="Montserrat"/>
                <a:cs typeface="Montserrat"/>
                <a:sym typeface="Montserrat"/>
              </a:rPr>
              <a:t>NumPy:</a:t>
            </a:r>
            <a:r>
              <a:rPr lang="en-US" sz="1100">
                <a:solidFill>
                  <a:srgbClr val="1F1F1F"/>
                </a:solidFill>
                <a:latin typeface="Montserrat"/>
                <a:ea typeface="Montserrat"/>
                <a:cs typeface="Montserrat"/>
                <a:sym typeface="Montserrat"/>
              </a:rPr>
              <a:t> Potentially useful for some financial calculations.</a:t>
            </a:r>
            <a:endParaRPr sz="1100">
              <a:solidFill>
                <a:srgbClr val="1F1F1F"/>
              </a:solidFill>
              <a:latin typeface="Montserrat"/>
              <a:ea typeface="Montserrat"/>
              <a:cs typeface="Montserrat"/>
              <a:sym typeface="Montserrat"/>
            </a:endParaRPr>
          </a:p>
          <a:p>
            <a:pPr marL="914400" lvl="1" indent="-298450" algn="l" rtl="0">
              <a:lnSpc>
                <a:spcPct val="100000"/>
              </a:lnSpc>
              <a:spcBef>
                <a:spcPts val="0"/>
              </a:spcBef>
              <a:spcAft>
                <a:spcPts val="0"/>
              </a:spcAft>
              <a:buClr>
                <a:srgbClr val="1F1F1F"/>
              </a:buClr>
              <a:buSzPts val="1100"/>
              <a:buChar char="○"/>
            </a:pPr>
            <a:r>
              <a:rPr lang="en-US" sz="1100" b="1">
                <a:solidFill>
                  <a:srgbClr val="1F1F1F"/>
                </a:solidFill>
                <a:latin typeface="Montserrat"/>
                <a:ea typeface="Montserrat"/>
                <a:cs typeface="Montserrat"/>
                <a:sym typeface="Montserrat"/>
              </a:rPr>
              <a:t>openpyxl:</a:t>
            </a:r>
            <a:r>
              <a:rPr lang="en-US" sz="1100">
                <a:solidFill>
                  <a:srgbClr val="1F1F1F"/>
                </a:solidFill>
                <a:latin typeface="Montserrat"/>
                <a:ea typeface="Montserrat"/>
                <a:cs typeface="Montserrat"/>
                <a:sym typeface="Montserrat"/>
              </a:rPr>
              <a:t> If you desire nicely formatted Excel output.</a:t>
            </a:r>
            <a:endParaRPr sz="1100">
              <a:solidFill>
                <a:srgbClr val="1F1F1F"/>
              </a:solidFill>
              <a:latin typeface="Montserrat"/>
              <a:ea typeface="Montserrat"/>
              <a:cs typeface="Montserrat"/>
              <a:sym typeface="Montserrat"/>
            </a:endParaRPr>
          </a:p>
          <a:p>
            <a:pPr marL="914400" lvl="1" indent="-298450" algn="l" rtl="0">
              <a:lnSpc>
                <a:spcPct val="100000"/>
              </a:lnSpc>
              <a:spcBef>
                <a:spcPts val="0"/>
              </a:spcBef>
              <a:spcAft>
                <a:spcPts val="0"/>
              </a:spcAft>
              <a:buClr>
                <a:srgbClr val="1F1F1F"/>
              </a:buClr>
              <a:buSzPts val="1100"/>
              <a:buChar char="○"/>
            </a:pPr>
            <a:r>
              <a:rPr lang="en-US" sz="1100" b="1">
                <a:solidFill>
                  <a:srgbClr val="1F1F1F"/>
                </a:solidFill>
                <a:latin typeface="Montserrat"/>
                <a:ea typeface="Montserrat"/>
                <a:cs typeface="Montserrat"/>
                <a:sym typeface="Montserrat"/>
              </a:rPr>
              <a:t>Fpdf:</a:t>
            </a:r>
            <a:r>
              <a:rPr lang="en-US" sz="1100">
                <a:solidFill>
                  <a:srgbClr val="1F1F1F"/>
                </a:solidFill>
                <a:latin typeface="Montserrat"/>
                <a:ea typeface="Montserrat"/>
                <a:cs typeface="Montserrat"/>
                <a:sym typeface="Montserrat"/>
              </a:rPr>
              <a:t> For generating PDF reports.</a:t>
            </a:r>
            <a:endParaRPr sz="1100">
              <a:solidFill>
                <a:srgbClr val="1F1F1F"/>
              </a:solidFill>
              <a:latin typeface="Montserrat"/>
              <a:ea typeface="Montserrat"/>
              <a:cs typeface="Montserrat"/>
              <a:sym typeface="Montserrat"/>
            </a:endParaRPr>
          </a:p>
          <a:p>
            <a:pPr marL="457200" lvl="0" indent="0" algn="l" rtl="0">
              <a:lnSpc>
                <a:spcPct val="100000"/>
              </a:lnSpc>
              <a:spcBef>
                <a:spcPts val="600"/>
              </a:spcBef>
              <a:spcAft>
                <a:spcPts val="0"/>
              </a:spcAft>
              <a:buNone/>
            </a:pPr>
            <a:r>
              <a:rPr lang="en-US" sz="1100" b="1">
                <a:solidFill>
                  <a:srgbClr val="1F1F1F"/>
                </a:solidFill>
                <a:latin typeface="Montserrat"/>
                <a:ea typeface="Montserrat"/>
                <a:cs typeface="Montserrat"/>
                <a:sym typeface="Montserrat"/>
              </a:rPr>
              <a:t>Data Import:</a:t>
            </a:r>
            <a:r>
              <a:rPr lang="en-US" sz="1100">
                <a:solidFill>
                  <a:srgbClr val="1F1F1F"/>
                </a:solidFill>
                <a:latin typeface="Montserrat"/>
                <a:ea typeface="Montserrat"/>
                <a:cs typeface="Montserrat"/>
                <a:sym typeface="Montserrat"/>
              </a:rPr>
              <a:t> Load your General Ledger data into a Pandas DataFrame.</a:t>
            </a:r>
            <a:br>
              <a:rPr lang="en-US" sz="1100">
                <a:solidFill>
                  <a:srgbClr val="1F1F1F"/>
                </a:solidFill>
                <a:latin typeface="Montserrat"/>
                <a:ea typeface="Montserrat"/>
                <a:cs typeface="Montserrat"/>
                <a:sym typeface="Montserrat"/>
              </a:rPr>
            </a:br>
            <a:r>
              <a:rPr lang="en-US" sz="1100" b="1">
                <a:solidFill>
                  <a:srgbClr val="1F1F1F"/>
                </a:solidFill>
                <a:latin typeface="Montserrat"/>
                <a:ea typeface="Montserrat"/>
                <a:cs typeface="Montserrat"/>
                <a:sym typeface="Montserrat"/>
              </a:rPr>
              <a:t>Mapping &amp; Categorization:</a:t>
            </a:r>
            <a:r>
              <a:rPr lang="en-US" sz="1100">
                <a:solidFill>
                  <a:srgbClr val="1F1F1F"/>
                </a:solidFill>
                <a:latin typeface="Montserrat"/>
                <a:ea typeface="Montserrat"/>
                <a:cs typeface="Montserrat"/>
                <a:sym typeface="Montserrat"/>
              </a:rPr>
              <a:t> Use Pandas' data manipulation capabilities to map General Ledger accounts to their corresponding Balance Sheet/P&amp;L categories.</a:t>
            </a:r>
            <a:br>
              <a:rPr lang="en-US" sz="1100">
                <a:solidFill>
                  <a:srgbClr val="1F1F1F"/>
                </a:solidFill>
                <a:latin typeface="Montserrat"/>
                <a:ea typeface="Montserrat"/>
                <a:cs typeface="Montserrat"/>
                <a:sym typeface="Montserrat"/>
              </a:rPr>
            </a:br>
            <a:r>
              <a:rPr lang="en-US" sz="1100" b="1">
                <a:solidFill>
                  <a:srgbClr val="1F1F1F"/>
                </a:solidFill>
                <a:latin typeface="Montserrat"/>
                <a:ea typeface="Montserrat"/>
                <a:cs typeface="Montserrat"/>
                <a:sym typeface="Montserrat"/>
              </a:rPr>
              <a:t>Calculations:</a:t>
            </a:r>
            <a:r>
              <a:rPr lang="en-US" sz="1100">
                <a:solidFill>
                  <a:srgbClr val="1F1F1F"/>
                </a:solidFill>
                <a:latin typeface="Montserrat"/>
                <a:ea typeface="Montserrat"/>
                <a:cs typeface="Montserrat"/>
                <a:sym typeface="Montserrat"/>
              </a:rPr>
              <a:t> Calculate sums, subtotals, ratios, or any other needed metrics.</a:t>
            </a:r>
            <a:br>
              <a:rPr lang="en-US" sz="1100">
                <a:solidFill>
                  <a:srgbClr val="1F1F1F"/>
                </a:solidFill>
                <a:latin typeface="Montserrat"/>
                <a:ea typeface="Montserrat"/>
                <a:cs typeface="Montserrat"/>
                <a:sym typeface="Montserrat"/>
              </a:rPr>
            </a:br>
            <a:r>
              <a:rPr lang="en-US" sz="1100" b="1">
                <a:solidFill>
                  <a:srgbClr val="1F1F1F"/>
                </a:solidFill>
                <a:latin typeface="Montserrat"/>
                <a:ea typeface="Montserrat"/>
                <a:cs typeface="Montserrat"/>
                <a:sym typeface="Montserrat"/>
              </a:rPr>
              <a:t>Formatting:</a:t>
            </a:r>
            <a:r>
              <a:rPr lang="en-US" sz="1100">
                <a:solidFill>
                  <a:srgbClr val="1F1F1F"/>
                </a:solidFill>
                <a:latin typeface="Montserrat"/>
                <a:ea typeface="Montserrat"/>
                <a:cs typeface="Montserrat"/>
                <a:sym typeface="Montserrat"/>
              </a:rPr>
              <a:t> Create the desired layout of your financial statements using Pandas features or additional libraries (openpyxl, Fpdf)</a:t>
            </a:r>
            <a:br>
              <a:rPr lang="en-US" sz="1100">
                <a:solidFill>
                  <a:srgbClr val="1F1F1F"/>
                </a:solidFill>
                <a:latin typeface="Montserrat"/>
                <a:ea typeface="Montserrat"/>
                <a:cs typeface="Montserrat"/>
                <a:sym typeface="Montserrat"/>
              </a:rPr>
            </a:br>
            <a:endParaRPr sz="1100">
              <a:solidFill>
                <a:srgbClr val="1F1F1F"/>
              </a:solidFill>
              <a:latin typeface="Montserrat"/>
              <a:ea typeface="Montserrat"/>
              <a:cs typeface="Montserrat"/>
              <a:sym typeface="Montserrat"/>
            </a:endParaRPr>
          </a:p>
          <a:p>
            <a:pPr marL="457200" lvl="0" indent="-298450" algn="l" rtl="0">
              <a:lnSpc>
                <a:spcPct val="100000"/>
              </a:lnSpc>
              <a:spcBef>
                <a:spcPts val="300"/>
              </a:spcBef>
              <a:spcAft>
                <a:spcPts val="0"/>
              </a:spcAft>
              <a:buClr>
                <a:srgbClr val="1F1F1F"/>
              </a:buClr>
              <a:buSzPts val="1100"/>
              <a:buAutoNum type="arabicPeriod"/>
            </a:pPr>
            <a:r>
              <a:rPr lang="en-US" sz="1100" b="1">
                <a:solidFill>
                  <a:srgbClr val="1F1F1F"/>
                </a:solidFill>
                <a:latin typeface="Montserrat"/>
                <a:ea typeface="Montserrat"/>
                <a:cs typeface="Montserrat"/>
                <a:sym typeface="Montserrat"/>
              </a:rPr>
              <a:t>Output:</a:t>
            </a:r>
            <a:r>
              <a:rPr lang="en-US" sz="1100">
                <a:solidFill>
                  <a:srgbClr val="1F1F1F"/>
                </a:solidFill>
                <a:latin typeface="Montserrat"/>
                <a:ea typeface="Montserrat"/>
                <a:cs typeface="Montserrat"/>
                <a:sym typeface="Montserrat"/>
              </a:rPr>
              <a:t> Save the results in your chosen format (CSV, Excel, PDF, etc.).</a:t>
            </a:r>
            <a:br>
              <a:rPr lang="en-US" sz="1100">
                <a:solidFill>
                  <a:srgbClr val="1F1F1F"/>
                </a:solidFill>
                <a:latin typeface="Montserrat"/>
                <a:ea typeface="Montserrat"/>
                <a:cs typeface="Montserrat"/>
                <a:sym typeface="Montserrat"/>
              </a:rPr>
            </a:br>
            <a:endParaRPr sz="1100">
              <a:solidFill>
                <a:srgbClr val="1F1F1F"/>
              </a:solidFill>
              <a:latin typeface="Montserrat"/>
              <a:ea typeface="Montserrat"/>
              <a:cs typeface="Montserrat"/>
              <a:sym typeface="Montserrat"/>
            </a:endParaRPr>
          </a:p>
          <a:p>
            <a:pPr marL="0" lvl="0" indent="0" algn="l" rtl="0">
              <a:lnSpc>
                <a:spcPct val="100000"/>
              </a:lnSpc>
              <a:spcBef>
                <a:spcPts val="300"/>
              </a:spcBef>
              <a:spcAft>
                <a:spcPts val="0"/>
              </a:spcAft>
              <a:buNone/>
            </a:pPr>
            <a:r>
              <a:rPr lang="en-US" b="1">
                <a:solidFill>
                  <a:srgbClr val="1F1F1F"/>
                </a:solidFill>
                <a:highlight>
                  <a:schemeClr val="accent2"/>
                </a:highlight>
                <a:latin typeface="Montserrat"/>
                <a:ea typeface="Montserrat"/>
                <a:cs typeface="Montserrat"/>
                <a:sym typeface="Montserrat"/>
              </a:rPr>
              <a:t>Google Colab: Imagine it like a super science lab in the cloud. It's like having your own desk in a giant science lab that you can access from any computer with internet.</a:t>
            </a:r>
            <a:endParaRPr b="1">
              <a:solidFill>
                <a:srgbClr val="1F1F1F"/>
              </a:solidFill>
              <a:highlight>
                <a:schemeClr val="accent2"/>
              </a:highlight>
              <a:latin typeface="Montserrat"/>
              <a:ea typeface="Montserrat"/>
              <a:cs typeface="Montserrat"/>
              <a:sym typeface="Montserrat"/>
            </a:endParaRPr>
          </a:p>
          <a:p>
            <a:pPr marL="0" lvl="0" indent="0" algn="l" rtl="0">
              <a:lnSpc>
                <a:spcPct val="100000"/>
              </a:lnSpc>
              <a:spcBef>
                <a:spcPts val="1200"/>
              </a:spcBef>
              <a:spcAft>
                <a:spcPts val="0"/>
              </a:spcAft>
              <a:buNone/>
            </a:pPr>
            <a:r>
              <a:rPr lang="en-US" sz="1100" b="1">
                <a:solidFill>
                  <a:srgbClr val="1F1F1F"/>
                </a:solidFill>
                <a:highlight>
                  <a:schemeClr val="accent2"/>
                </a:highlight>
                <a:latin typeface="Montserrat"/>
                <a:ea typeface="Montserrat"/>
                <a:cs typeface="Montserrat"/>
                <a:sym typeface="Montserrat"/>
              </a:rPr>
              <a:t>How Google Colab can help accountants and auditors</a:t>
            </a:r>
            <a:endParaRPr sz="1100" b="1">
              <a:solidFill>
                <a:srgbClr val="1F1F1F"/>
              </a:solidFill>
              <a:highlight>
                <a:schemeClr val="accent2"/>
              </a:highlight>
              <a:latin typeface="Montserrat"/>
              <a:ea typeface="Montserrat"/>
              <a:cs typeface="Montserrat"/>
              <a:sym typeface="Montserrat"/>
            </a:endParaRPr>
          </a:p>
          <a:p>
            <a:pPr marL="0" lvl="0" indent="0" algn="l" rtl="0">
              <a:lnSpc>
                <a:spcPct val="100000"/>
              </a:lnSpc>
              <a:spcBef>
                <a:spcPts val="1200"/>
              </a:spcBef>
              <a:spcAft>
                <a:spcPts val="0"/>
              </a:spcAft>
              <a:buNone/>
            </a:pPr>
            <a:r>
              <a:rPr lang="en-US" sz="1100">
                <a:solidFill>
                  <a:srgbClr val="1F1F1F"/>
                </a:solidFill>
                <a:latin typeface="Montserrat"/>
                <a:ea typeface="Montserrat"/>
                <a:cs typeface="Montserrat"/>
                <a:sym typeface="Montserrat"/>
              </a:rPr>
              <a:t>Google Colab is a free online tool that can make the job of accountants and auditors much easier. Here's how:</a:t>
            </a:r>
            <a:endParaRPr sz="1100">
              <a:solidFill>
                <a:srgbClr val="1F1F1F"/>
              </a:solidFill>
              <a:latin typeface="Montserrat"/>
              <a:ea typeface="Montserrat"/>
              <a:cs typeface="Montserrat"/>
              <a:sym typeface="Montserrat"/>
            </a:endParaRPr>
          </a:p>
          <a:p>
            <a:pPr marL="457200" lvl="0" indent="-298450" algn="l" rtl="0">
              <a:lnSpc>
                <a:spcPct val="100000"/>
              </a:lnSpc>
              <a:spcBef>
                <a:spcPts val="1200"/>
              </a:spcBef>
              <a:spcAft>
                <a:spcPts val="0"/>
              </a:spcAft>
              <a:buClr>
                <a:srgbClr val="1F1F1F"/>
              </a:buClr>
              <a:buSzPts val="1100"/>
              <a:buChar char="●"/>
            </a:pPr>
            <a:r>
              <a:rPr lang="en-US" sz="1100" b="1">
                <a:solidFill>
                  <a:srgbClr val="1F1F1F"/>
                </a:solidFill>
                <a:latin typeface="Montserrat"/>
                <a:ea typeface="Montserrat"/>
                <a:cs typeface="Montserrat"/>
                <a:sym typeface="Montserrat"/>
              </a:rPr>
              <a:t>Working with big numbers:</a:t>
            </a:r>
            <a:r>
              <a:rPr lang="en-US" sz="1100">
                <a:solidFill>
                  <a:srgbClr val="1F1F1F"/>
                </a:solidFill>
                <a:latin typeface="Montserrat"/>
                <a:ea typeface="Montserrat"/>
                <a:cs typeface="Montserrat"/>
                <a:sym typeface="Montserrat"/>
              </a:rPr>
              <a:t> Colab has powerful computers that can handle the huge amounts of data from accounting software.</a:t>
            </a:r>
            <a:endParaRPr sz="1100">
              <a:solidFill>
                <a:srgbClr val="1F1F1F"/>
              </a:solidFill>
              <a:latin typeface="Montserrat"/>
              <a:ea typeface="Montserrat"/>
              <a:cs typeface="Montserrat"/>
              <a:sym typeface="Montserrat"/>
            </a:endParaRPr>
          </a:p>
          <a:p>
            <a:pPr marL="457200" lvl="0" indent="-298450" algn="l" rtl="0">
              <a:lnSpc>
                <a:spcPct val="100000"/>
              </a:lnSpc>
              <a:spcBef>
                <a:spcPts val="0"/>
              </a:spcBef>
              <a:spcAft>
                <a:spcPts val="0"/>
              </a:spcAft>
              <a:buClr>
                <a:srgbClr val="1F1F1F"/>
              </a:buClr>
              <a:buSzPts val="1100"/>
              <a:buChar char="●"/>
            </a:pPr>
            <a:r>
              <a:rPr lang="en-US" sz="1100" b="1">
                <a:solidFill>
                  <a:srgbClr val="1F1F1F"/>
                </a:solidFill>
                <a:latin typeface="Montserrat"/>
                <a:ea typeface="Montserrat"/>
                <a:cs typeface="Montserrat"/>
                <a:sym typeface="Montserrat"/>
              </a:rPr>
              <a:t>Custom tools:</a:t>
            </a:r>
            <a:r>
              <a:rPr lang="en-US" sz="1100">
                <a:solidFill>
                  <a:srgbClr val="1F1F1F"/>
                </a:solidFill>
                <a:latin typeface="Montserrat"/>
                <a:ea typeface="Montserrat"/>
                <a:cs typeface="Montserrat"/>
                <a:sym typeface="Montserrat"/>
              </a:rPr>
              <a:t> You can build your own programs in Python to analyze data, make charts, and organize things automatically.</a:t>
            </a:r>
            <a:endParaRPr sz="1100">
              <a:solidFill>
                <a:srgbClr val="1F1F1F"/>
              </a:solidFill>
              <a:latin typeface="Montserrat"/>
              <a:ea typeface="Montserrat"/>
              <a:cs typeface="Montserrat"/>
              <a:sym typeface="Montserrat"/>
            </a:endParaRPr>
          </a:p>
          <a:p>
            <a:pPr marL="457200" lvl="0" indent="-298450" algn="l" rtl="0">
              <a:lnSpc>
                <a:spcPct val="100000"/>
              </a:lnSpc>
              <a:spcBef>
                <a:spcPts val="0"/>
              </a:spcBef>
              <a:spcAft>
                <a:spcPts val="0"/>
              </a:spcAft>
              <a:buClr>
                <a:srgbClr val="1F1F1F"/>
              </a:buClr>
              <a:buSzPts val="1100"/>
              <a:buChar char="●"/>
            </a:pPr>
            <a:r>
              <a:rPr lang="en-US" sz="1100" b="1">
                <a:solidFill>
                  <a:srgbClr val="1F1F1F"/>
                </a:solidFill>
                <a:latin typeface="Montserrat"/>
                <a:ea typeface="Montserrat"/>
                <a:cs typeface="Montserrat"/>
                <a:sym typeface="Montserrat"/>
              </a:rPr>
              <a:t>Working together:</a:t>
            </a:r>
            <a:r>
              <a:rPr lang="en-US" sz="1100">
                <a:solidFill>
                  <a:srgbClr val="1F1F1F"/>
                </a:solidFill>
                <a:latin typeface="Montserrat"/>
                <a:ea typeface="Montserrat"/>
                <a:cs typeface="Montserrat"/>
                <a:sym typeface="Montserrat"/>
              </a:rPr>
              <a:t> Several people can work on the same Colab notebook at once, even from different places. This helps teams work together better!</a:t>
            </a:r>
            <a:endParaRPr sz="1100">
              <a:solidFill>
                <a:srgbClr val="1F1F1F"/>
              </a:solidFill>
              <a:latin typeface="Montserrat"/>
              <a:ea typeface="Montserrat"/>
              <a:cs typeface="Montserrat"/>
              <a:sym typeface="Montserrat"/>
            </a:endParaRPr>
          </a:p>
          <a:p>
            <a:pPr marL="457200" lvl="0" indent="-298450" algn="l" rtl="0">
              <a:lnSpc>
                <a:spcPct val="100000"/>
              </a:lnSpc>
              <a:spcBef>
                <a:spcPts val="0"/>
              </a:spcBef>
              <a:spcAft>
                <a:spcPts val="0"/>
              </a:spcAft>
              <a:buClr>
                <a:srgbClr val="1F1F1F"/>
              </a:buClr>
              <a:buSzPts val="1100"/>
              <a:buChar char="●"/>
            </a:pPr>
            <a:r>
              <a:rPr lang="en-US" sz="1100" b="1">
                <a:solidFill>
                  <a:srgbClr val="1F1F1F"/>
                </a:solidFill>
                <a:latin typeface="Montserrat"/>
                <a:ea typeface="Montserrat"/>
                <a:cs typeface="Montserrat"/>
                <a:sym typeface="Montserrat"/>
              </a:rPr>
              <a:t>Learning &amp; Training:</a:t>
            </a:r>
            <a:r>
              <a:rPr lang="en-US" sz="1100">
                <a:solidFill>
                  <a:srgbClr val="1F1F1F"/>
                </a:solidFill>
                <a:latin typeface="Montserrat"/>
                <a:ea typeface="Montserrat"/>
                <a:cs typeface="Montserrat"/>
                <a:sym typeface="Montserrat"/>
              </a:rPr>
              <a:t> Google offers free lessons on using Colab for accountants. You can also use it to teach staff how to use new accounting software.</a:t>
            </a:r>
            <a:endParaRPr sz="1100">
              <a:solidFill>
                <a:srgbClr val="1F1F1F"/>
              </a:solidFill>
              <a:latin typeface="Montserrat"/>
              <a:ea typeface="Montserrat"/>
              <a:cs typeface="Montserrat"/>
              <a:sym typeface="Montserrat"/>
            </a:endParaRPr>
          </a:p>
          <a:p>
            <a:pPr marL="0" lvl="0" indent="0" algn="l" rtl="0">
              <a:lnSpc>
                <a:spcPct val="100000"/>
              </a:lnSpc>
              <a:spcBef>
                <a:spcPts val="1200"/>
              </a:spcBef>
              <a:spcAft>
                <a:spcPts val="0"/>
              </a:spcAft>
              <a:buNone/>
            </a:pPr>
            <a:r>
              <a:rPr lang="en-US" sz="1100" b="1">
                <a:solidFill>
                  <a:srgbClr val="1F1F1F"/>
                </a:solidFill>
                <a:latin typeface="Montserrat"/>
                <a:ea typeface="Montserrat"/>
                <a:cs typeface="Montserrat"/>
                <a:sym typeface="Montserrat"/>
              </a:rPr>
              <a:t>Examples of how to use it:</a:t>
            </a:r>
            <a:endParaRPr sz="1100" b="1">
              <a:solidFill>
                <a:srgbClr val="1F1F1F"/>
              </a:solidFill>
              <a:latin typeface="Montserrat"/>
              <a:ea typeface="Montserrat"/>
              <a:cs typeface="Montserrat"/>
              <a:sym typeface="Montserrat"/>
            </a:endParaRPr>
          </a:p>
          <a:p>
            <a:pPr marL="457200" lvl="0" indent="-298450" algn="l" rtl="0">
              <a:lnSpc>
                <a:spcPct val="100000"/>
              </a:lnSpc>
              <a:spcBef>
                <a:spcPts val="1200"/>
              </a:spcBef>
              <a:spcAft>
                <a:spcPts val="0"/>
              </a:spcAft>
              <a:buClr>
                <a:srgbClr val="1F1F1F"/>
              </a:buClr>
              <a:buSzPts val="1100"/>
              <a:buChar char="●"/>
            </a:pPr>
            <a:r>
              <a:rPr lang="en-US" sz="1100" b="1">
                <a:solidFill>
                  <a:srgbClr val="1F1F1F"/>
                </a:solidFill>
                <a:latin typeface="Montserrat"/>
                <a:ea typeface="Montserrat"/>
                <a:cs typeface="Montserrat"/>
                <a:sym typeface="Montserrat"/>
              </a:rPr>
              <a:t>Finding mistakes:</a:t>
            </a:r>
            <a:r>
              <a:rPr lang="en-US" sz="1100">
                <a:solidFill>
                  <a:srgbClr val="1F1F1F"/>
                </a:solidFill>
                <a:latin typeface="Montserrat"/>
                <a:ea typeface="Montserrat"/>
                <a:cs typeface="Montserrat"/>
                <a:sym typeface="Montserrat"/>
              </a:rPr>
              <a:t> Colab can analyze data to help you spot anything unusual that might be a sign of fraud.</a:t>
            </a:r>
            <a:endParaRPr sz="1100">
              <a:solidFill>
                <a:srgbClr val="1F1F1F"/>
              </a:solidFill>
              <a:latin typeface="Montserrat"/>
              <a:ea typeface="Montserrat"/>
              <a:cs typeface="Montserrat"/>
              <a:sym typeface="Montserrat"/>
            </a:endParaRPr>
          </a:p>
          <a:p>
            <a:pPr marL="457200" lvl="0" indent="-298450" algn="l" rtl="0">
              <a:lnSpc>
                <a:spcPct val="100000"/>
              </a:lnSpc>
              <a:spcBef>
                <a:spcPts val="0"/>
              </a:spcBef>
              <a:spcAft>
                <a:spcPts val="0"/>
              </a:spcAft>
              <a:buClr>
                <a:srgbClr val="1F1F1F"/>
              </a:buClr>
              <a:buSzPts val="1100"/>
              <a:buChar char="●"/>
            </a:pPr>
            <a:r>
              <a:rPr lang="en-US" sz="1100" b="1">
                <a:solidFill>
                  <a:srgbClr val="1F1F1F"/>
                </a:solidFill>
                <a:latin typeface="Montserrat"/>
                <a:ea typeface="Montserrat"/>
                <a:cs typeface="Montserrat"/>
                <a:sym typeface="Montserrat"/>
              </a:rPr>
              <a:t>Checking for problems:</a:t>
            </a:r>
            <a:r>
              <a:rPr lang="en-US" sz="1100">
                <a:solidFill>
                  <a:srgbClr val="1F1F1F"/>
                </a:solidFill>
                <a:latin typeface="Montserrat"/>
                <a:ea typeface="Montserrat"/>
                <a:cs typeface="Montserrat"/>
                <a:sym typeface="Montserrat"/>
              </a:rPr>
              <a:t> Colab can help gather and analyze data to see where things might go wrong in an audit.</a:t>
            </a:r>
            <a:endParaRPr sz="1100">
              <a:solidFill>
                <a:srgbClr val="1F1F1F"/>
              </a:solidFill>
              <a:latin typeface="Montserrat"/>
              <a:ea typeface="Montserrat"/>
              <a:cs typeface="Montserrat"/>
              <a:sym typeface="Montserrat"/>
            </a:endParaRPr>
          </a:p>
          <a:p>
            <a:pPr marL="457200" lvl="0" indent="-298450" algn="l" rtl="0">
              <a:lnSpc>
                <a:spcPct val="100000"/>
              </a:lnSpc>
              <a:spcBef>
                <a:spcPts val="0"/>
              </a:spcBef>
              <a:spcAft>
                <a:spcPts val="0"/>
              </a:spcAft>
              <a:buClr>
                <a:srgbClr val="1F1F1F"/>
              </a:buClr>
              <a:buSzPts val="1100"/>
              <a:buChar char="●"/>
            </a:pPr>
            <a:r>
              <a:rPr lang="en-US" sz="1100" b="1">
                <a:solidFill>
                  <a:srgbClr val="1F1F1F"/>
                </a:solidFill>
                <a:latin typeface="Montserrat"/>
                <a:ea typeface="Montserrat"/>
                <a:cs typeface="Montserrat"/>
                <a:sym typeface="Montserrat"/>
              </a:rPr>
              <a:t>Doing taxes:</a:t>
            </a:r>
            <a:r>
              <a:rPr lang="en-US" sz="1100">
                <a:solidFill>
                  <a:srgbClr val="1F1F1F"/>
                </a:solidFill>
                <a:latin typeface="Montserrat"/>
                <a:ea typeface="Montserrat"/>
                <a:cs typeface="Montserrat"/>
                <a:sym typeface="Montserrat"/>
              </a:rPr>
              <a:t> Colab can help automate tax calculations and forms.</a:t>
            </a:r>
            <a:endParaRPr sz="1100">
              <a:solidFill>
                <a:srgbClr val="1F1F1F"/>
              </a:solidFill>
              <a:latin typeface="Montserrat"/>
              <a:ea typeface="Montserrat"/>
              <a:cs typeface="Montserrat"/>
              <a:sym typeface="Montserrat"/>
            </a:endParaRPr>
          </a:p>
          <a:p>
            <a:pPr marL="0" lvl="0" indent="0" algn="l" rtl="0">
              <a:lnSpc>
                <a:spcPct val="100000"/>
              </a:lnSpc>
              <a:spcBef>
                <a:spcPts val="1200"/>
              </a:spcBef>
              <a:spcAft>
                <a:spcPts val="0"/>
              </a:spcAft>
              <a:buNone/>
            </a:pPr>
            <a:r>
              <a:rPr lang="en-US" sz="1100" b="1">
                <a:solidFill>
                  <a:srgbClr val="1F1F1F"/>
                </a:solidFill>
                <a:latin typeface="Montserrat"/>
                <a:ea typeface="Montserrat"/>
                <a:cs typeface="Montserrat"/>
                <a:sym typeface="Montserrat"/>
              </a:rPr>
              <a:t>Good things about Colab:</a:t>
            </a:r>
            <a:endParaRPr sz="1100" b="1">
              <a:solidFill>
                <a:srgbClr val="1F1F1F"/>
              </a:solidFill>
              <a:latin typeface="Montserrat"/>
              <a:ea typeface="Montserrat"/>
              <a:cs typeface="Montserrat"/>
              <a:sym typeface="Montserrat"/>
            </a:endParaRPr>
          </a:p>
          <a:p>
            <a:pPr marL="457200" lvl="0" indent="-298450" algn="l" rtl="0">
              <a:lnSpc>
                <a:spcPct val="100000"/>
              </a:lnSpc>
              <a:spcBef>
                <a:spcPts val="1200"/>
              </a:spcBef>
              <a:spcAft>
                <a:spcPts val="0"/>
              </a:spcAft>
              <a:buClr>
                <a:srgbClr val="1F1F1F"/>
              </a:buClr>
              <a:buSzPts val="1100"/>
              <a:buChar char="●"/>
            </a:pPr>
            <a:r>
              <a:rPr lang="en-US" sz="1100" b="1">
                <a:solidFill>
                  <a:srgbClr val="1F1F1F"/>
                </a:solidFill>
                <a:latin typeface="Montserrat"/>
                <a:ea typeface="Montserrat"/>
                <a:cs typeface="Montserrat"/>
                <a:sym typeface="Montserrat"/>
              </a:rPr>
              <a:t>Free:</a:t>
            </a:r>
            <a:r>
              <a:rPr lang="en-US" sz="1100">
                <a:solidFill>
                  <a:srgbClr val="1F1F1F"/>
                </a:solidFill>
                <a:latin typeface="Montserrat"/>
                <a:ea typeface="Montserrat"/>
                <a:cs typeface="Montserrat"/>
                <a:sym typeface="Montserrat"/>
              </a:rPr>
              <a:t> Anyone can use Colab for free.</a:t>
            </a:r>
            <a:endParaRPr sz="1100">
              <a:solidFill>
                <a:srgbClr val="1F1F1F"/>
              </a:solidFill>
              <a:latin typeface="Montserrat"/>
              <a:ea typeface="Montserrat"/>
              <a:cs typeface="Montserrat"/>
              <a:sym typeface="Montserrat"/>
            </a:endParaRPr>
          </a:p>
          <a:p>
            <a:pPr marL="457200" lvl="0" indent="-298450" algn="l" rtl="0">
              <a:lnSpc>
                <a:spcPct val="100000"/>
              </a:lnSpc>
              <a:spcBef>
                <a:spcPts val="0"/>
              </a:spcBef>
              <a:spcAft>
                <a:spcPts val="0"/>
              </a:spcAft>
              <a:buClr>
                <a:srgbClr val="1F1F1F"/>
              </a:buClr>
              <a:buSzPts val="1100"/>
              <a:buChar char="●"/>
            </a:pPr>
            <a:r>
              <a:rPr lang="en-US" sz="1100" b="1">
                <a:solidFill>
                  <a:srgbClr val="1F1F1F"/>
                </a:solidFill>
                <a:latin typeface="Montserrat"/>
                <a:ea typeface="Montserrat"/>
                <a:cs typeface="Montserrat"/>
                <a:sym typeface="Montserrat"/>
              </a:rPr>
              <a:t>Easy to use:</a:t>
            </a:r>
            <a:r>
              <a:rPr lang="en-US" sz="1100">
                <a:solidFill>
                  <a:srgbClr val="1F1F1F"/>
                </a:solidFill>
                <a:latin typeface="Montserrat"/>
                <a:ea typeface="Montserrat"/>
                <a:cs typeface="Montserrat"/>
                <a:sym typeface="Montserrat"/>
              </a:rPr>
              <a:t> Colab has a simple way to work with it.</a:t>
            </a:r>
            <a:endParaRPr sz="1100">
              <a:solidFill>
                <a:srgbClr val="1F1F1F"/>
              </a:solidFill>
              <a:latin typeface="Montserrat"/>
              <a:ea typeface="Montserrat"/>
              <a:cs typeface="Montserrat"/>
              <a:sym typeface="Montserrat"/>
            </a:endParaRPr>
          </a:p>
          <a:p>
            <a:pPr marL="457200" lvl="0" indent="-298450" algn="l" rtl="0">
              <a:lnSpc>
                <a:spcPct val="100000"/>
              </a:lnSpc>
              <a:spcBef>
                <a:spcPts val="0"/>
              </a:spcBef>
              <a:spcAft>
                <a:spcPts val="0"/>
              </a:spcAft>
              <a:buClr>
                <a:srgbClr val="1F1F1F"/>
              </a:buClr>
              <a:buSzPts val="1100"/>
              <a:buChar char="●"/>
            </a:pPr>
            <a:r>
              <a:rPr lang="en-US" sz="1100" b="1">
                <a:solidFill>
                  <a:srgbClr val="1F1F1F"/>
                </a:solidFill>
                <a:latin typeface="Montserrat"/>
                <a:ea typeface="Montserrat"/>
                <a:cs typeface="Montserrat"/>
                <a:sym typeface="Montserrat"/>
              </a:rPr>
              <a:t>Flexible:</a:t>
            </a:r>
            <a:r>
              <a:rPr lang="en-US" sz="1100">
                <a:solidFill>
                  <a:srgbClr val="1F1F1F"/>
                </a:solidFill>
                <a:latin typeface="Montserrat"/>
                <a:ea typeface="Montserrat"/>
                <a:cs typeface="Montserrat"/>
                <a:sym typeface="Montserrat"/>
              </a:rPr>
              <a:t> You can adapt Colab to many different accounting and auditing tasks.</a:t>
            </a:r>
            <a:endParaRPr sz="1100">
              <a:solidFill>
                <a:srgbClr val="1F1F1F"/>
              </a:solidFill>
              <a:latin typeface="Montserrat"/>
              <a:ea typeface="Montserrat"/>
              <a:cs typeface="Montserrat"/>
              <a:sym typeface="Montserrat"/>
            </a:endParaRPr>
          </a:p>
          <a:p>
            <a:pPr marL="457200" lvl="0" indent="-298450" algn="l" rtl="0">
              <a:lnSpc>
                <a:spcPct val="100000"/>
              </a:lnSpc>
              <a:spcBef>
                <a:spcPts val="0"/>
              </a:spcBef>
              <a:spcAft>
                <a:spcPts val="0"/>
              </a:spcAft>
              <a:buClr>
                <a:srgbClr val="1F1F1F"/>
              </a:buClr>
              <a:buSzPts val="1100"/>
              <a:buChar char="●"/>
            </a:pPr>
            <a:r>
              <a:rPr lang="en-US" sz="1100" b="1">
                <a:solidFill>
                  <a:srgbClr val="1F1F1F"/>
                </a:solidFill>
                <a:latin typeface="Montserrat"/>
                <a:ea typeface="Montserrat"/>
                <a:cs typeface="Montserrat"/>
                <a:sym typeface="Montserrat"/>
              </a:rPr>
              <a:t>Powerful:</a:t>
            </a:r>
            <a:r>
              <a:rPr lang="en-US" sz="1100">
                <a:solidFill>
                  <a:srgbClr val="1F1F1F"/>
                </a:solidFill>
                <a:latin typeface="Montserrat"/>
                <a:ea typeface="Montserrat"/>
                <a:cs typeface="Montserrat"/>
                <a:sym typeface="Montserrat"/>
              </a:rPr>
              <a:t> Colab has strong computers to handle lots of data.</a:t>
            </a:r>
            <a:endParaRPr sz="1100">
              <a:solidFill>
                <a:srgbClr val="1F1F1F"/>
              </a:solidFill>
              <a:latin typeface="Montserrat"/>
              <a:ea typeface="Montserrat"/>
              <a:cs typeface="Montserrat"/>
              <a:sym typeface="Montserrat"/>
            </a:endParaRPr>
          </a:p>
          <a:p>
            <a:pPr marL="0" lvl="0" indent="0" algn="l" rtl="0">
              <a:lnSpc>
                <a:spcPct val="100000"/>
              </a:lnSpc>
              <a:spcBef>
                <a:spcPts val="1200"/>
              </a:spcBef>
              <a:spcAft>
                <a:spcPts val="0"/>
              </a:spcAft>
              <a:buNone/>
            </a:pPr>
            <a:r>
              <a:rPr lang="en-US" sz="1100" b="1">
                <a:solidFill>
                  <a:srgbClr val="1F1F1F"/>
                </a:solidFill>
                <a:latin typeface="Montserrat"/>
                <a:ea typeface="Montserrat"/>
                <a:cs typeface="Montserrat"/>
                <a:sym typeface="Montserrat"/>
              </a:rPr>
              <a:t>Things to keep in mind:</a:t>
            </a:r>
            <a:endParaRPr sz="1100" b="1">
              <a:solidFill>
                <a:srgbClr val="1F1F1F"/>
              </a:solidFill>
              <a:latin typeface="Montserrat"/>
              <a:ea typeface="Montserrat"/>
              <a:cs typeface="Montserrat"/>
              <a:sym typeface="Montserrat"/>
            </a:endParaRPr>
          </a:p>
          <a:p>
            <a:pPr marL="457200" lvl="0" indent="-298450" algn="l" rtl="0">
              <a:lnSpc>
                <a:spcPct val="100000"/>
              </a:lnSpc>
              <a:spcBef>
                <a:spcPts val="1200"/>
              </a:spcBef>
              <a:spcAft>
                <a:spcPts val="0"/>
              </a:spcAft>
              <a:buClr>
                <a:srgbClr val="1F1F1F"/>
              </a:buClr>
              <a:buSzPts val="1100"/>
              <a:buChar char="●"/>
            </a:pPr>
            <a:r>
              <a:rPr lang="en-US" sz="1100" b="1">
                <a:solidFill>
                  <a:srgbClr val="1F1F1F"/>
                </a:solidFill>
                <a:latin typeface="Montserrat"/>
                <a:ea typeface="Montserrat"/>
                <a:cs typeface="Montserrat"/>
                <a:sym typeface="Montserrat"/>
              </a:rPr>
              <a:t>You need some coding skills:</a:t>
            </a:r>
            <a:r>
              <a:rPr lang="en-US" sz="1100">
                <a:solidFill>
                  <a:srgbClr val="1F1F1F"/>
                </a:solidFill>
                <a:latin typeface="Montserrat"/>
                <a:ea typeface="Montserrat"/>
                <a:cs typeface="Montserrat"/>
                <a:sym typeface="Montserrat"/>
              </a:rPr>
              <a:t> To get the most out of Colab, it helps to know a little bit about programming.</a:t>
            </a:r>
            <a:endParaRPr sz="1100">
              <a:solidFill>
                <a:srgbClr val="1F1F1F"/>
              </a:solidFill>
              <a:latin typeface="Montserrat"/>
              <a:ea typeface="Montserrat"/>
              <a:cs typeface="Montserrat"/>
              <a:sym typeface="Montserrat"/>
            </a:endParaRPr>
          </a:p>
          <a:p>
            <a:pPr marL="457200" lvl="0" indent="-298450" algn="l" rtl="0">
              <a:lnSpc>
                <a:spcPct val="100000"/>
              </a:lnSpc>
              <a:spcBef>
                <a:spcPts val="0"/>
              </a:spcBef>
              <a:spcAft>
                <a:spcPts val="0"/>
              </a:spcAft>
              <a:buClr>
                <a:srgbClr val="1F1F1F"/>
              </a:buClr>
              <a:buSzPts val="1100"/>
              <a:buChar char="●"/>
            </a:pPr>
            <a:r>
              <a:rPr lang="en-US" sz="1100" b="1">
                <a:solidFill>
                  <a:srgbClr val="1F1F1F"/>
                </a:solidFill>
                <a:latin typeface="Montserrat"/>
                <a:ea typeface="Montserrat"/>
                <a:cs typeface="Montserrat"/>
                <a:sym typeface="Montserrat"/>
              </a:rPr>
              <a:t>Needs internet:</a:t>
            </a:r>
            <a:r>
              <a:rPr lang="en-US" sz="1100">
                <a:solidFill>
                  <a:srgbClr val="1F1F1F"/>
                </a:solidFill>
                <a:latin typeface="Montserrat"/>
                <a:ea typeface="Montserrat"/>
                <a:cs typeface="Montserrat"/>
                <a:sym typeface="Montserrat"/>
              </a:rPr>
              <a:t> Colab runs online, so you need an internet connection to use it.</a:t>
            </a:r>
            <a:endParaRPr sz="1100">
              <a:solidFill>
                <a:srgbClr val="1F1F1F"/>
              </a:solidFill>
              <a:latin typeface="Montserrat"/>
              <a:ea typeface="Montserrat"/>
              <a:cs typeface="Montserrat"/>
              <a:sym typeface="Montserrat"/>
            </a:endParaRPr>
          </a:p>
          <a:p>
            <a:pPr marL="457200" lvl="0" indent="-298450" algn="l" rtl="0">
              <a:lnSpc>
                <a:spcPct val="100000"/>
              </a:lnSpc>
              <a:spcBef>
                <a:spcPts val="0"/>
              </a:spcBef>
              <a:spcAft>
                <a:spcPts val="0"/>
              </a:spcAft>
              <a:buClr>
                <a:srgbClr val="1F1F1F"/>
              </a:buClr>
              <a:buSzPts val="1100"/>
              <a:buChar char="●"/>
            </a:pPr>
            <a:r>
              <a:rPr lang="en-US" sz="1100" b="1">
                <a:solidFill>
                  <a:srgbClr val="1F1F1F"/>
                </a:solidFill>
                <a:latin typeface="Montserrat"/>
                <a:ea typeface="Montserrat"/>
                <a:cs typeface="Montserrat"/>
                <a:sym typeface="Montserrat"/>
              </a:rPr>
              <a:t>Security:</a:t>
            </a:r>
            <a:r>
              <a:rPr lang="en-US" sz="1100">
                <a:solidFill>
                  <a:srgbClr val="1F1F1F"/>
                </a:solidFill>
                <a:latin typeface="Montserrat"/>
                <a:ea typeface="Montserrat"/>
                <a:cs typeface="Montserrat"/>
                <a:sym typeface="Montserrat"/>
              </a:rPr>
              <a:t> Make sure to keep your financial data safe when using Colab.</a:t>
            </a:r>
            <a:endParaRPr sz="1100">
              <a:solidFill>
                <a:srgbClr val="1F1F1F"/>
              </a:solidFill>
              <a:latin typeface="Montserrat"/>
              <a:ea typeface="Montserrat"/>
              <a:cs typeface="Montserrat"/>
              <a:sym typeface="Montserrat"/>
            </a:endParaRPr>
          </a:p>
          <a:p>
            <a:pPr marL="0" lvl="0" indent="0" algn="l" rtl="0">
              <a:lnSpc>
                <a:spcPct val="100000"/>
              </a:lnSpc>
              <a:spcBef>
                <a:spcPts val="1200"/>
              </a:spcBef>
              <a:spcAft>
                <a:spcPts val="0"/>
              </a:spcAft>
              <a:buNone/>
            </a:pPr>
            <a:r>
              <a:rPr lang="en-US" sz="1100" b="1">
                <a:solidFill>
                  <a:srgbClr val="1F1F1F"/>
                </a:solidFill>
                <a:latin typeface="Montserrat"/>
                <a:ea typeface="Montserrat"/>
                <a:cs typeface="Montserrat"/>
                <a:sym typeface="Montserrat"/>
              </a:rPr>
              <a:t>Overall, Google Colab is a great tool that can make the lives of accountants and auditors much easier and more accurate!</a:t>
            </a:r>
            <a:endParaRPr sz="1100" b="1">
              <a:solidFill>
                <a:srgbClr val="1F1F1F"/>
              </a:solidFill>
              <a:latin typeface="Montserrat"/>
              <a:ea typeface="Montserrat"/>
              <a:cs typeface="Montserrat"/>
              <a:sym typeface="Montserrat"/>
            </a:endParaRPr>
          </a:p>
          <a:p>
            <a:pPr marL="0" lvl="0" indent="0" algn="l" rtl="0">
              <a:lnSpc>
                <a:spcPct val="100000"/>
              </a:lnSpc>
              <a:spcBef>
                <a:spcPts val="1200"/>
              </a:spcBef>
              <a:spcAft>
                <a:spcPts val="0"/>
              </a:spcAft>
              <a:buNone/>
            </a:pPr>
            <a:endParaRPr sz="1100">
              <a:solidFill>
                <a:srgbClr val="1F1F1F"/>
              </a:solidFill>
              <a:latin typeface="Montserrat"/>
              <a:ea typeface="Montserrat"/>
              <a:cs typeface="Montserrat"/>
              <a:sym typeface="Montserrat"/>
            </a:endParaRPr>
          </a:p>
          <a:p>
            <a:pPr marL="457200" lvl="0" indent="0" algn="l" rtl="0">
              <a:lnSpc>
                <a:spcPct val="175000"/>
              </a:lnSpc>
              <a:spcBef>
                <a:spcPts val="1200"/>
              </a:spcBef>
              <a:spcAft>
                <a:spcPts val="300"/>
              </a:spcAft>
              <a:buNone/>
            </a:pPr>
            <a:endParaRPr>
              <a:solidFill>
                <a:srgbClr val="1F1F1F"/>
              </a:solidFill>
              <a:latin typeface="Montserrat"/>
              <a:ea typeface="Montserrat"/>
              <a:cs typeface="Montserrat"/>
              <a:sym typeface="Montserrat"/>
            </a:endParaRPr>
          </a:p>
        </p:txBody>
      </p:sp>
      <p:sp>
        <p:nvSpPr>
          <p:cNvPr id="275" name="Google Shape;275;g2fb22b7b7fe_0_38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2fb22b7b7fe_0_4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g2fb22b7b7fe_0_48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a:solidFill>
                  <a:srgbClr val="0D0D0D"/>
                </a:solidFill>
                <a:highlight>
                  <a:srgbClr val="FFFFFF"/>
                </a:highlight>
                <a:latin typeface="Montserrat"/>
                <a:ea typeface="Montserrat"/>
                <a:cs typeface="Montserrat"/>
                <a:sym typeface="Montserrat"/>
              </a:rPr>
              <a:t>Analyzing lots of data in spreadsheets can be hard without help, making it difficult to find useful information.</a:t>
            </a:r>
            <a:endParaRPr sz="1100">
              <a:solidFill>
                <a:srgbClr val="0D0D0D"/>
              </a:solidFill>
              <a:highlight>
                <a:srgbClr val="FFFFFF"/>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endParaRPr sz="1100">
              <a:solidFill>
                <a:srgbClr val="0D0D0D"/>
              </a:solidFill>
              <a:highlight>
                <a:srgbClr val="FFFFFF"/>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r>
              <a:rPr lang="en-US" sz="1100" b="1">
                <a:solidFill>
                  <a:srgbClr val="0D0D0D"/>
                </a:solidFill>
                <a:highlight>
                  <a:srgbClr val="FFFFFF"/>
                </a:highlight>
                <a:latin typeface="Montserrat"/>
                <a:ea typeface="Montserrat"/>
                <a:cs typeface="Montserrat"/>
                <a:sym typeface="Montserrat"/>
              </a:rPr>
              <a:t>Benefits of Mixing AI with Excel:</a:t>
            </a:r>
            <a:endParaRPr sz="1100" b="1">
              <a:solidFill>
                <a:srgbClr val="0D0D0D"/>
              </a:solidFill>
              <a:highlight>
                <a:srgbClr val="FFFFFF"/>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r>
              <a:rPr lang="en-US" sz="1100">
                <a:solidFill>
                  <a:srgbClr val="0D0D0D"/>
                </a:solidFill>
                <a:highlight>
                  <a:srgbClr val="FFFFFF"/>
                </a:highlight>
                <a:latin typeface="Montserrat"/>
                <a:ea typeface="Montserrat"/>
                <a:cs typeface="Montserrat"/>
                <a:sym typeface="Montserrat"/>
              </a:rPr>
              <a:t>Saves Time: AI can analyze data much faster than people.</a:t>
            </a:r>
            <a:endParaRPr sz="1100">
              <a:solidFill>
                <a:srgbClr val="0D0D0D"/>
              </a:solidFill>
              <a:highlight>
                <a:srgbClr val="FFFFFF"/>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r>
              <a:rPr lang="en-US" sz="1100">
                <a:solidFill>
                  <a:srgbClr val="0D0D0D"/>
                </a:solidFill>
                <a:highlight>
                  <a:srgbClr val="FFFFFF"/>
                </a:highlight>
                <a:latin typeface="Montserrat"/>
                <a:ea typeface="Montserrat"/>
                <a:cs typeface="Montserrat"/>
                <a:sym typeface="Montserrat"/>
              </a:rPr>
              <a:t>Easy to Use: Anyone can use this method, even without special technical skills.</a:t>
            </a:r>
            <a:endParaRPr sz="1100">
              <a:solidFill>
                <a:srgbClr val="0D0D0D"/>
              </a:solidFill>
              <a:highlight>
                <a:srgbClr val="FFFFFF"/>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r>
              <a:rPr lang="en-US" sz="1100">
                <a:solidFill>
                  <a:srgbClr val="0D0D0D"/>
                </a:solidFill>
                <a:highlight>
                  <a:srgbClr val="FFFFFF"/>
                </a:highlight>
                <a:latin typeface="Montserrat"/>
                <a:ea typeface="Montserrat"/>
                <a:cs typeface="Montserrat"/>
                <a:sym typeface="Montserrat"/>
              </a:rPr>
              <a:t>More Accurate: Reduces mistakes in data analysis.</a:t>
            </a:r>
            <a:endParaRPr sz="1100">
              <a:solidFill>
                <a:srgbClr val="0D0D0D"/>
              </a:solidFill>
              <a:highlight>
                <a:srgbClr val="FFFFFF"/>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r>
              <a:rPr lang="en-US" sz="1100">
                <a:solidFill>
                  <a:srgbClr val="0D0D0D"/>
                </a:solidFill>
                <a:highlight>
                  <a:srgbClr val="FFFFFF"/>
                </a:highlight>
                <a:latin typeface="Montserrat"/>
                <a:ea typeface="Montserrat"/>
                <a:cs typeface="Montserrat"/>
                <a:sym typeface="Montserrat"/>
              </a:rPr>
              <a:t>Saves Money: Less expensive than hiring experts to analyze data.</a:t>
            </a:r>
            <a:endParaRPr sz="1100">
              <a:solidFill>
                <a:srgbClr val="0D0D0D"/>
              </a:solidFill>
              <a:highlight>
                <a:srgbClr val="FFFFFF"/>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endParaRPr sz="1100">
              <a:solidFill>
                <a:srgbClr val="0D0D0D"/>
              </a:solidFill>
              <a:highlight>
                <a:srgbClr val="FFFFFF"/>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r>
              <a:rPr lang="en-US" sz="1100">
                <a:solidFill>
                  <a:srgbClr val="0D0D0D"/>
                </a:solidFill>
                <a:highlight>
                  <a:srgbClr val="FFFFFF"/>
                </a:highlight>
                <a:latin typeface="Montserrat"/>
                <a:ea typeface="Montserrat"/>
                <a:cs typeface="Montserrat"/>
                <a:sym typeface="Montserrat"/>
              </a:rPr>
              <a:t>2. </a:t>
            </a:r>
            <a:r>
              <a:rPr lang="en-US" sz="1100">
                <a:solidFill>
                  <a:srgbClr val="242424"/>
                </a:solidFill>
                <a:highlight>
                  <a:srgbClr val="FFFFFF"/>
                </a:highlight>
                <a:latin typeface="Montserrat"/>
                <a:ea typeface="Montserrat"/>
                <a:cs typeface="Montserrat"/>
                <a:sym typeface="Montserrat"/>
              </a:rPr>
              <a:t>You do not need to know everything about programming in </a:t>
            </a:r>
            <a:r>
              <a:rPr lang="en-US" sz="1100" b="1">
                <a:solidFill>
                  <a:srgbClr val="242424"/>
                </a:solidFill>
                <a:highlight>
                  <a:srgbClr val="FFFFFF"/>
                </a:highlight>
                <a:latin typeface="Montserrat"/>
                <a:ea typeface="Montserrat"/>
                <a:cs typeface="Montserrat"/>
                <a:sym typeface="Montserrat"/>
              </a:rPr>
              <a:t>Python</a:t>
            </a:r>
            <a:r>
              <a:rPr lang="en-US" sz="1100">
                <a:solidFill>
                  <a:srgbClr val="242424"/>
                </a:solidFill>
                <a:highlight>
                  <a:srgbClr val="FFFFFF"/>
                </a:highlight>
                <a:latin typeface="Montserrat"/>
                <a:ea typeface="Montserrat"/>
                <a:cs typeface="Montserrat"/>
                <a:sym typeface="Montserrat"/>
              </a:rPr>
              <a:t>, you just need to know how to ask Chat GPT.  Python is a high-level, general-purpose programming language that is widely used in various industries, including finance.  Learning Python can be particularly beneficial for you, as it can help  automate repetitive tasks, perform data analysis, and build models more efficiently. By using Python, you can quickly perform complex calculations, run simulations, and create visualizations to better communicate insights to stakeholders.</a:t>
            </a:r>
            <a:endParaRPr sz="1100">
              <a:solidFill>
                <a:srgbClr val="242424"/>
              </a:solidFill>
              <a:highlight>
                <a:srgbClr val="FFFFFF"/>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endParaRPr sz="1100">
              <a:solidFill>
                <a:srgbClr val="242424"/>
              </a:solidFill>
              <a:highlight>
                <a:srgbClr val="FFFFFF"/>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r>
              <a:rPr lang="en-US" sz="1100">
                <a:solidFill>
                  <a:srgbClr val="242424"/>
                </a:solidFill>
                <a:highlight>
                  <a:srgbClr val="FFFFFF"/>
                </a:highlight>
                <a:latin typeface="Montserrat"/>
                <a:ea typeface="Montserrat"/>
                <a:cs typeface="Montserrat"/>
                <a:sym typeface="Montserrat"/>
              </a:rPr>
              <a:t>3. The tool’s name is Cody. You can upload files and then create your own chatbot which can answer any questions within those files. By leveraging cutting-edge AI technologies, Cody can help your business achieve unparalleled levels of efficiency and innovation. </a:t>
            </a:r>
            <a:endParaRPr sz="1100">
              <a:solidFill>
                <a:srgbClr val="242424"/>
              </a:solidFill>
              <a:highlight>
                <a:srgbClr val="FFFFFF"/>
              </a:highlight>
              <a:latin typeface="Montserrat"/>
              <a:ea typeface="Montserrat"/>
              <a:cs typeface="Montserrat"/>
              <a:sym typeface="Montserrat"/>
            </a:endParaRPr>
          </a:p>
        </p:txBody>
      </p:sp>
      <p:sp>
        <p:nvSpPr>
          <p:cNvPr id="288" name="Google Shape;288;g2fb22b7b7fe_0_48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fb22b7b7fe_0_4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g2fb22b7b7fe_0_49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a:solidFill>
                  <a:srgbClr val="333333"/>
                </a:solidFill>
                <a:highlight>
                  <a:schemeClr val="lt1"/>
                </a:highlight>
                <a:latin typeface="Montserrat"/>
                <a:ea typeface="Montserrat"/>
                <a:cs typeface="Montserrat"/>
                <a:sym typeface="Montserrat"/>
              </a:rPr>
              <a:t>What is Gemini Advanced?</a:t>
            </a:r>
            <a:endParaRPr sz="1100">
              <a:solidFill>
                <a:srgbClr val="333333"/>
              </a:solidFill>
              <a:highlight>
                <a:schemeClr val="lt1"/>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r>
              <a:rPr lang="en-US" sz="1100">
                <a:solidFill>
                  <a:srgbClr val="333333"/>
                </a:solidFill>
                <a:highlight>
                  <a:schemeClr val="lt1"/>
                </a:highlight>
                <a:latin typeface="Montserrat"/>
                <a:ea typeface="Montserrat"/>
                <a:cs typeface="Montserrat"/>
                <a:sym typeface="Montserrat"/>
              </a:rPr>
              <a:t>Gemini Advanced is a cutting-edge, large language model (LLM) developed by Google AI. </a:t>
            </a:r>
            <a:endParaRPr sz="1100">
              <a:solidFill>
                <a:srgbClr val="333333"/>
              </a:solidFill>
              <a:highlight>
                <a:schemeClr val="lt1"/>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endParaRPr sz="1100">
              <a:solidFill>
                <a:srgbClr val="333333"/>
              </a:solidFill>
              <a:highlight>
                <a:schemeClr val="lt1"/>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endParaRPr sz="1100">
              <a:solidFill>
                <a:srgbClr val="333333"/>
              </a:solidFill>
              <a:highlight>
                <a:schemeClr val="lt1"/>
              </a:highlight>
              <a:latin typeface="Montserrat"/>
              <a:ea typeface="Montserrat"/>
              <a:cs typeface="Montserrat"/>
              <a:sym typeface="Montserrat"/>
            </a:endParaRPr>
          </a:p>
          <a:p>
            <a:pPr marL="457200" lvl="0" indent="-298450" algn="l" rtl="0">
              <a:lnSpc>
                <a:spcPct val="100000"/>
              </a:lnSpc>
              <a:spcBef>
                <a:spcPts val="0"/>
              </a:spcBef>
              <a:spcAft>
                <a:spcPts val="0"/>
              </a:spcAft>
              <a:buClr>
                <a:srgbClr val="333333"/>
              </a:buClr>
              <a:buSzPts val="1100"/>
              <a:buFont typeface="Montserrat"/>
              <a:buAutoNum type="arabicPeriod"/>
            </a:pPr>
            <a:r>
              <a:rPr lang="en-US" sz="1100" b="1">
                <a:solidFill>
                  <a:srgbClr val="333333"/>
                </a:solidFill>
                <a:highlight>
                  <a:schemeClr val="lt1"/>
                </a:highlight>
                <a:latin typeface="Montserrat"/>
                <a:ea typeface="Montserrat"/>
                <a:cs typeface="Montserrat"/>
                <a:sym typeface="Montserrat"/>
              </a:rPr>
              <a:t>Financial Report Writing:</a:t>
            </a:r>
            <a:r>
              <a:rPr lang="en-US" sz="1100">
                <a:solidFill>
                  <a:srgbClr val="333333"/>
                </a:solidFill>
                <a:highlight>
                  <a:schemeClr val="lt1"/>
                </a:highlight>
                <a:latin typeface="Montserrat"/>
                <a:ea typeface="Montserrat"/>
                <a:cs typeface="Montserrat"/>
                <a:sym typeface="Montserrat"/>
              </a:rPr>
              <a:t> Streamline the process of creating reports by asking Gemini Advanced to provide insightful summaries of financial data. Additionally, use the model to quickly format and structure reports according to specific standards.</a:t>
            </a:r>
            <a:endParaRPr sz="1100">
              <a:solidFill>
                <a:srgbClr val="333333"/>
              </a:solidFill>
              <a:highlight>
                <a:schemeClr val="lt1"/>
              </a:highlight>
              <a:latin typeface="Montserrat"/>
              <a:ea typeface="Montserrat"/>
              <a:cs typeface="Montserrat"/>
              <a:sym typeface="Montserrat"/>
            </a:endParaRPr>
          </a:p>
          <a:p>
            <a:pPr marL="457200" lvl="0" indent="-298450" algn="l" rtl="0">
              <a:lnSpc>
                <a:spcPct val="100000"/>
              </a:lnSpc>
              <a:spcBef>
                <a:spcPts val="0"/>
              </a:spcBef>
              <a:spcAft>
                <a:spcPts val="0"/>
              </a:spcAft>
              <a:buClr>
                <a:srgbClr val="333333"/>
              </a:buClr>
              <a:buSzPts val="1100"/>
              <a:buFont typeface="Montserrat"/>
              <a:buAutoNum type="arabicPeriod"/>
            </a:pPr>
            <a:r>
              <a:rPr lang="en-US" sz="1100" b="1">
                <a:solidFill>
                  <a:srgbClr val="333333"/>
                </a:solidFill>
                <a:highlight>
                  <a:schemeClr val="lt1"/>
                </a:highlight>
                <a:latin typeface="Montserrat"/>
                <a:ea typeface="Montserrat"/>
                <a:cs typeface="Montserrat"/>
                <a:sym typeface="Montserrat"/>
              </a:rPr>
              <a:t>Variance Analysis: </a:t>
            </a:r>
            <a:r>
              <a:rPr lang="en-US" sz="1100">
                <a:solidFill>
                  <a:srgbClr val="333333"/>
                </a:solidFill>
                <a:highlight>
                  <a:schemeClr val="lt1"/>
                </a:highlight>
                <a:latin typeface="Montserrat"/>
                <a:ea typeface="Montserrat"/>
                <a:cs typeface="Montserrat"/>
                <a:sym typeface="Montserrat"/>
              </a:rPr>
              <a:t>Uncover the causes of budget or forecast variances using Gemini Advanced. Input your data, ask targeted questions and discover underlying factors influencing business results.</a:t>
            </a:r>
            <a:endParaRPr sz="1100">
              <a:solidFill>
                <a:srgbClr val="333333"/>
              </a:solidFill>
              <a:highlight>
                <a:schemeClr val="lt1"/>
              </a:highlight>
              <a:latin typeface="Montserrat"/>
              <a:ea typeface="Montserrat"/>
              <a:cs typeface="Montserrat"/>
              <a:sym typeface="Montserrat"/>
            </a:endParaRPr>
          </a:p>
          <a:p>
            <a:pPr marL="457200" lvl="0" indent="-298450" algn="l" rtl="0">
              <a:lnSpc>
                <a:spcPct val="100000"/>
              </a:lnSpc>
              <a:spcBef>
                <a:spcPts val="0"/>
              </a:spcBef>
              <a:spcAft>
                <a:spcPts val="0"/>
              </a:spcAft>
              <a:buClr>
                <a:srgbClr val="333333"/>
              </a:buClr>
              <a:buSzPts val="1100"/>
              <a:buFont typeface="Montserrat"/>
              <a:buAutoNum type="arabicPeriod"/>
            </a:pPr>
            <a:r>
              <a:rPr lang="en-US" sz="1100" b="1">
                <a:solidFill>
                  <a:srgbClr val="333333"/>
                </a:solidFill>
                <a:highlight>
                  <a:schemeClr val="lt1"/>
                </a:highlight>
                <a:latin typeface="Montserrat"/>
                <a:ea typeface="Montserrat"/>
                <a:cs typeface="Montserrat"/>
                <a:sym typeface="Montserrat"/>
              </a:rPr>
              <a:t>Budget and Forecast Refinement:</a:t>
            </a:r>
            <a:r>
              <a:rPr lang="en-US" sz="1100">
                <a:solidFill>
                  <a:srgbClr val="333333"/>
                </a:solidFill>
                <a:highlight>
                  <a:schemeClr val="lt1"/>
                </a:highlight>
                <a:latin typeface="Montserrat"/>
                <a:ea typeface="Montserrat"/>
                <a:cs typeface="Montserrat"/>
                <a:sym typeface="Montserrat"/>
              </a:rPr>
              <a:t> Gemini Advanced can assist in forecasting scenarios by analyzing trends, incorporating economic insights, and offering suggestions on potential adjustments. This makes your budgets and forecasts more robust.</a:t>
            </a:r>
            <a:endParaRPr sz="1100">
              <a:solidFill>
                <a:srgbClr val="333333"/>
              </a:solidFill>
              <a:highlight>
                <a:schemeClr val="lt1"/>
              </a:highlight>
              <a:latin typeface="Montserrat"/>
              <a:ea typeface="Montserrat"/>
              <a:cs typeface="Montserrat"/>
              <a:sym typeface="Montserrat"/>
            </a:endParaRPr>
          </a:p>
          <a:p>
            <a:pPr marL="457200" lvl="0" indent="-298450" algn="l" rtl="0">
              <a:lnSpc>
                <a:spcPct val="100000"/>
              </a:lnSpc>
              <a:spcBef>
                <a:spcPts val="0"/>
              </a:spcBef>
              <a:spcAft>
                <a:spcPts val="0"/>
              </a:spcAft>
              <a:buClr>
                <a:srgbClr val="333333"/>
              </a:buClr>
              <a:buSzPts val="1100"/>
              <a:buFont typeface="Montserrat"/>
              <a:buAutoNum type="arabicPeriod"/>
            </a:pPr>
            <a:r>
              <a:rPr lang="en-US" sz="1100" b="1">
                <a:solidFill>
                  <a:srgbClr val="333333"/>
                </a:solidFill>
                <a:highlight>
                  <a:schemeClr val="lt1"/>
                </a:highlight>
                <a:latin typeface="Montserrat"/>
                <a:ea typeface="Montserrat"/>
                <a:cs typeface="Montserrat"/>
                <a:sym typeface="Montserrat"/>
              </a:rPr>
              <a:t>Automated Account Reconciliations</a:t>
            </a:r>
            <a:r>
              <a:rPr lang="en-US" sz="1100">
                <a:solidFill>
                  <a:srgbClr val="333333"/>
                </a:solidFill>
                <a:highlight>
                  <a:schemeClr val="lt1"/>
                </a:highlight>
                <a:latin typeface="Montserrat"/>
                <a:ea typeface="Montserrat"/>
                <a:cs typeface="Montserrat"/>
                <a:sym typeface="Montserrat"/>
              </a:rPr>
              <a:t>: Reconciling accounts is often tedious. Gemini Advanced analyzes large datasets with speed and accuracy, comparing entries for potential discrepancies and providing reconciliation assistance . It gives you great Python code. I use Google Colab for Finance. With Gemini advanced, you can even export the code directly to Colab.</a:t>
            </a:r>
            <a:endParaRPr sz="1100">
              <a:solidFill>
                <a:srgbClr val="333333"/>
              </a:solidFill>
              <a:highlight>
                <a:schemeClr val="lt1"/>
              </a:highlight>
              <a:latin typeface="Montserrat"/>
              <a:ea typeface="Montserrat"/>
              <a:cs typeface="Montserrat"/>
              <a:sym typeface="Montserrat"/>
            </a:endParaRPr>
          </a:p>
          <a:p>
            <a:pPr marL="457200" lvl="0" indent="-298450" algn="l" rtl="0">
              <a:lnSpc>
                <a:spcPct val="100000"/>
              </a:lnSpc>
              <a:spcBef>
                <a:spcPts val="0"/>
              </a:spcBef>
              <a:spcAft>
                <a:spcPts val="0"/>
              </a:spcAft>
              <a:buClr>
                <a:srgbClr val="333333"/>
              </a:buClr>
              <a:buSzPts val="1100"/>
              <a:buFont typeface="Montserrat"/>
              <a:buAutoNum type="arabicPeriod"/>
            </a:pPr>
            <a:r>
              <a:rPr lang="en-US" sz="1100" b="1">
                <a:solidFill>
                  <a:srgbClr val="333333"/>
                </a:solidFill>
                <a:highlight>
                  <a:schemeClr val="lt1"/>
                </a:highlight>
                <a:latin typeface="Montserrat"/>
                <a:ea typeface="Montserrat"/>
                <a:cs typeface="Montserrat"/>
                <a:sym typeface="Montserrat"/>
              </a:rPr>
              <a:t>Tax Code Analysis:</a:t>
            </a:r>
            <a:r>
              <a:rPr lang="en-US" sz="1100">
                <a:solidFill>
                  <a:srgbClr val="333333"/>
                </a:solidFill>
                <a:highlight>
                  <a:schemeClr val="lt1"/>
                </a:highlight>
                <a:latin typeface="Montserrat"/>
                <a:ea typeface="Montserrat"/>
                <a:cs typeface="Montserrat"/>
                <a:sym typeface="Montserrat"/>
              </a:rPr>
              <a:t> Gemini Advanced delves into tax codes and regulations, generating comprehensive summaries. With its understanding of context, it clarifies complex language and regulations with remarkable ease.</a:t>
            </a:r>
            <a:endParaRPr sz="1100">
              <a:solidFill>
                <a:srgbClr val="333333"/>
              </a:solidFill>
              <a:highlight>
                <a:schemeClr val="lt1"/>
              </a:highlight>
              <a:latin typeface="Montserrat"/>
              <a:ea typeface="Montserrat"/>
              <a:cs typeface="Montserrat"/>
              <a:sym typeface="Montserrat"/>
            </a:endParaRPr>
          </a:p>
          <a:p>
            <a:pPr marL="457200" lvl="0" indent="-298450" algn="l" rtl="0">
              <a:lnSpc>
                <a:spcPct val="100000"/>
              </a:lnSpc>
              <a:spcBef>
                <a:spcPts val="0"/>
              </a:spcBef>
              <a:spcAft>
                <a:spcPts val="0"/>
              </a:spcAft>
              <a:buClr>
                <a:srgbClr val="333333"/>
              </a:buClr>
              <a:buSzPts val="1100"/>
              <a:buFont typeface="Montserrat"/>
              <a:buAutoNum type="arabicPeriod"/>
            </a:pPr>
            <a:r>
              <a:rPr lang="en-US" sz="1100" b="1">
                <a:solidFill>
                  <a:srgbClr val="333333"/>
                </a:solidFill>
                <a:highlight>
                  <a:schemeClr val="lt1"/>
                </a:highlight>
                <a:latin typeface="Montserrat"/>
                <a:ea typeface="Montserrat"/>
                <a:cs typeface="Montserrat"/>
                <a:sym typeface="Montserrat"/>
              </a:rPr>
              <a:t>Audit Assistance:</a:t>
            </a:r>
            <a:r>
              <a:rPr lang="en-US" sz="1100">
                <a:solidFill>
                  <a:srgbClr val="333333"/>
                </a:solidFill>
                <a:highlight>
                  <a:schemeClr val="lt1"/>
                </a:highlight>
                <a:latin typeface="Montserrat"/>
                <a:ea typeface="Montserrat"/>
                <a:cs typeface="Montserrat"/>
                <a:sym typeface="Montserrat"/>
              </a:rPr>
              <a:t> During audits, the model can assist in extracting critical information from large financial datasets, providing targeted summaries from extensive documents for increased efficiency.  Scenario: You’re an auditor reviewing a company’s travel and expense (T&amp;E) policies and supporting documentation. You need to verify compliance with internal rules and identify potential areas of high risk for abuse. Prompt for Gemini Advanced: “Analyze this dataset of expense reports [provide data, either a file or a description of its structure].</a:t>
            </a:r>
            <a:endParaRPr sz="1100">
              <a:solidFill>
                <a:srgbClr val="333333"/>
              </a:solidFill>
              <a:highlight>
                <a:schemeClr val="lt1"/>
              </a:highlight>
              <a:latin typeface="Montserrat"/>
              <a:ea typeface="Montserrat"/>
              <a:cs typeface="Montserrat"/>
              <a:sym typeface="Montserrat"/>
            </a:endParaRPr>
          </a:p>
          <a:p>
            <a:pPr marL="457200" lvl="0" indent="-298450" algn="l" rtl="0">
              <a:lnSpc>
                <a:spcPct val="100000"/>
              </a:lnSpc>
              <a:spcBef>
                <a:spcPts val="0"/>
              </a:spcBef>
              <a:spcAft>
                <a:spcPts val="0"/>
              </a:spcAft>
              <a:buClr>
                <a:srgbClr val="333333"/>
              </a:buClr>
              <a:buSzPts val="1100"/>
              <a:buFont typeface="Montserrat"/>
              <a:buAutoNum type="arabicPeriod"/>
            </a:pPr>
            <a:r>
              <a:rPr lang="en-US" sz="1100" b="1">
                <a:solidFill>
                  <a:srgbClr val="333333"/>
                </a:solidFill>
                <a:highlight>
                  <a:schemeClr val="lt1"/>
                </a:highlight>
                <a:latin typeface="Montserrat"/>
                <a:ea typeface="Montserrat"/>
                <a:cs typeface="Montserrat"/>
                <a:sym typeface="Montserrat"/>
              </a:rPr>
              <a:t>IFRS vs GAAP</a:t>
            </a:r>
            <a:r>
              <a:rPr lang="en-US" sz="1100">
                <a:solidFill>
                  <a:srgbClr val="333333"/>
                </a:solidFill>
                <a:highlight>
                  <a:schemeClr val="lt1"/>
                </a:highlight>
                <a:latin typeface="Montserrat"/>
                <a:ea typeface="Montserrat"/>
                <a:cs typeface="Montserrat"/>
                <a:sym typeface="Montserrat"/>
              </a:rPr>
              <a:t>: If you face questions about Accounting standards, Gemini can help you out! This is how Gemini Advanced could assist with understanding accounting standards like IFRS and GAAP. Scenario: You’re working on a financial reporting project for a multinational company. You need to ensure compliance with IFRS, but are more familiar with US GAAP and unsure about key differences in inventory valuation.</a:t>
            </a:r>
            <a:endParaRPr sz="1100">
              <a:solidFill>
                <a:srgbClr val="333333"/>
              </a:solidFill>
              <a:highlight>
                <a:schemeClr val="lt1"/>
              </a:highlight>
              <a:latin typeface="Montserrat"/>
              <a:ea typeface="Montserrat"/>
              <a:cs typeface="Montserrat"/>
              <a:sym typeface="Montserrat"/>
            </a:endParaRPr>
          </a:p>
        </p:txBody>
      </p:sp>
      <p:sp>
        <p:nvSpPr>
          <p:cNvPr id="301" name="Google Shape;301;g2fb22b7b7fe_0_49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fb22b7b7fe_0_15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g2fb22b7b7fe_0_15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1100">
                <a:solidFill>
                  <a:srgbClr val="333333"/>
                </a:solidFill>
                <a:highlight>
                  <a:schemeClr val="lt1"/>
                </a:highlight>
                <a:latin typeface="Montserrat"/>
                <a:ea typeface="Montserrat"/>
                <a:cs typeface="Montserrat"/>
                <a:sym typeface="Montserrat"/>
              </a:rPr>
              <a:t>How to Craft the best prompt with Microsoft Copilot for Finance?</a:t>
            </a:r>
            <a:endParaRPr sz="1100">
              <a:solidFill>
                <a:srgbClr val="333333"/>
              </a:solidFill>
              <a:highlight>
                <a:schemeClr val="lt1"/>
              </a:highlight>
              <a:latin typeface="Montserrat"/>
              <a:ea typeface="Montserrat"/>
              <a:cs typeface="Montserrat"/>
              <a:sym typeface="Montserrat"/>
            </a:endParaRPr>
          </a:p>
          <a:p>
            <a:pPr marL="0" lvl="0" indent="0" algn="l" rtl="0">
              <a:lnSpc>
                <a:spcPct val="100000"/>
              </a:lnSpc>
              <a:spcBef>
                <a:spcPts val="0"/>
              </a:spcBef>
              <a:spcAft>
                <a:spcPts val="0"/>
              </a:spcAft>
              <a:buNone/>
            </a:pPr>
            <a:r>
              <a:rPr lang="en-US" sz="1100">
                <a:solidFill>
                  <a:srgbClr val="333333"/>
                </a:solidFill>
                <a:highlight>
                  <a:schemeClr val="lt1"/>
                </a:highlight>
                <a:latin typeface="Montserrat"/>
                <a:ea typeface="Montserrat"/>
                <a:cs typeface="Montserrat"/>
                <a:sym typeface="Montserrat"/>
              </a:rPr>
              <a:t>When using Microsoft Copilot for Finance, use the following Formula: Prompt = Goal + Context + Focus + Expectation.</a:t>
            </a:r>
            <a:endParaRPr sz="1100">
              <a:solidFill>
                <a:srgbClr val="333333"/>
              </a:solidFill>
              <a:highlight>
                <a:schemeClr val="lt1"/>
              </a:highlight>
              <a:latin typeface="Montserrat"/>
              <a:ea typeface="Montserrat"/>
              <a:cs typeface="Montserrat"/>
              <a:sym typeface="Montserrat"/>
            </a:endParaRPr>
          </a:p>
          <a:p>
            <a:pPr marL="0" lvl="0" indent="0" algn="l" rtl="0">
              <a:lnSpc>
                <a:spcPct val="100000"/>
              </a:lnSpc>
              <a:spcBef>
                <a:spcPts val="0"/>
              </a:spcBef>
              <a:spcAft>
                <a:spcPts val="0"/>
              </a:spcAft>
              <a:buNone/>
            </a:pPr>
            <a:endParaRPr sz="1100">
              <a:solidFill>
                <a:srgbClr val="333333"/>
              </a:solidFill>
              <a:highlight>
                <a:schemeClr val="lt1"/>
              </a:highlight>
              <a:latin typeface="Montserrat"/>
              <a:ea typeface="Montserrat"/>
              <a:cs typeface="Montserrat"/>
              <a:sym typeface="Montserrat"/>
            </a:endParaRPr>
          </a:p>
          <a:p>
            <a:pPr marL="0" lvl="0" indent="0" algn="l" rtl="0">
              <a:lnSpc>
                <a:spcPct val="100000"/>
              </a:lnSpc>
              <a:spcBef>
                <a:spcPts val="0"/>
              </a:spcBef>
              <a:spcAft>
                <a:spcPts val="0"/>
              </a:spcAft>
              <a:buNone/>
            </a:pPr>
            <a:r>
              <a:rPr lang="en-US" sz="1100">
                <a:solidFill>
                  <a:srgbClr val="333333"/>
                </a:solidFill>
                <a:highlight>
                  <a:schemeClr val="lt1"/>
                </a:highlight>
                <a:latin typeface="Montserrat"/>
                <a:ea typeface="Montserrat"/>
                <a:cs typeface="Montserrat"/>
                <a:sym typeface="Montserrat"/>
              </a:rPr>
              <a:t>Goal: What do you expect Copilot to do?</a:t>
            </a:r>
            <a:endParaRPr sz="1100">
              <a:solidFill>
                <a:srgbClr val="333333"/>
              </a:solidFill>
              <a:highlight>
                <a:schemeClr val="lt1"/>
              </a:highlight>
              <a:latin typeface="Montserrat"/>
              <a:ea typeface="Montserrat"/>
              <a:cs typeface="Montserrat"/>
              <a:sym typeface="Montserrat"/>
            </a:endParaRPr>
          </a:p>
          <a:p>
            <a:pPr marL="0" lvl="0" indent="0" algn="l" rtl="0">
              <a:lnSpc>
                <a:spcPct val="100000"/>
              </a:lnSpc>
              <a:spcBef>
                <a:spcPts val="0"/>
              </a:spcBef>
              <a:spcAft>
                <a:spcPts val="0"/>
              </a:spcAft>
              <a:buNone/>
            </a:pPr>
            <a:r>
              <a:rPr lang="en-US" sz="1100">
                <a:solidFill>
                  <a:srgbClr val="333333"/>
                </a:solidFill>
                <a:highlight>
                  <a:schemeClr val="lt1"/>
                </a:highlight>
                <a:latin typeface="Montserrat"/>
                <a:ea typeface="Montserrat"/>
                <a:cs typeface="Montserrat"/>
                <a:sym typeface="Montserrat"/>
              </a:rPr>
              <a:t>Context: Why do you need this task?</a:t>
            </a:r>
            <a:endParaRPr sz="1100">
              <a:solidFill>
                <a:srgbClr val="333333"/>
              </a:solidFill>
              <a:highlight>
                <a:schemeClr val="lt1"/>
              </a:highlight>
              <a:latin typeface="Montserrat"/>
              <a:ea typeface="Montserrat"/>
              <a:cs typeface="Montserrat"/>
              <a:sym typeface="Montserrat"/>
            </a:endParaRPr>
          </a:p>
          <a:p>
            <a:pPr marL="0" lvl="0" indent="0" algn="l" rtl="0">
              <a:lnSpc>
                <a:spcPct val="100000"/>
              </a:lnSpc>
              <a:spcBef>
                <a:spcPts val="0"/>
              </a:spcBef>
              <a:spcAft>
                <a:spcPts val="0"/>
              </a:spcAft>
              <a:buNone/>
            </a:pPr>
            <a:r>
              <a:rPr lang="en-US" sz="1100">
                <a:solidFill>
                  <a:srgbClr val="333333"/>
                </a:solidFill>
                <a:highlight>
                  <a:schemeClr val="lt1"/>
                </a:highlight>
                <a:latin typeface="Montserrat"/>
                <a:ea typeface="Montserrat"/>
                <a:cs typeface="Montserrat"/>
                <a:sym typeface="Montserrat"/>
              </a:rPr>
              <a:t>Focus: Which information or data source should be the focus?</a:t>
            </a:r>
            <a:endParaRPr sz="1100">
              <a:solidFill>
                <a:srgbClr val="333333"/>
              </a:solidFill>
              <a:highlight>
                <a:schemeClr val="lt1"/>
              </a:highlight>
              <a:latin typeface="Montserrat"/>
              <a:ea typeface="Montserrat"/>
              <a:cs typeface="Montserrat"/>
              <a:sym typeface="Montserrat"/>
            </a:endParaRPr>
          </a:p>
          <a:p>
            <a:pPr marL="0" lvl="0" indent="0" algn="l" rtl="0">
              <a:lnSpc>
                <a:spcPct val="100000"/>
              </a:lnSpc>
              <a:spcBef>
                <a:spcPts val="0"/>
              </a:spcBef>
              <a:spcAft>
                <a:spcPts val="0"/>
              </a:spcAft>
              <a:buNone/>
            </a:pPr>
            <a:r>
              <a:rPr lang="en-US" sz="1100">
                <a:solidFill>
                  <a:srgbClr val="333333"/>
                </a:solidFill>
                <a:highlight>
                  <a:schemeClr val="lt1"/>
                </a:highlight>
                <a:latin typeface="Montserrat"/>
                <a:ea typeface="Montserrat"/>
                <a:cs typeface="Montserrat"/>
                <a:sym typeface="Montserrat"/>
              </a:rPr>
              <a:t>Expectation: How would Copilot respond to meet your expectations?</a:t>
            </a:r>
            <a:endParaRPr sz="1100">
              <a:solidFill>
                <a:srgbClr val="333333"/>
              </a:solidFill>
              <a:highlight>
                <a:schemeClr val="lt1"/>
              </a:highlight>
              <a:latin typeface="Montserrat"/>
              <a:ea typeface="Montserrat"/>
              <a:cs typeface="Montserrat"/>
              <a:sym typeface="Montserrat"/>
            </a:endParaRPr>
          </a:p>
        </p:txBody>
      </p:sp>
      <p:sp>
        <p:nvSpPr>
          <p:cNvPr id="314" name="Google Shape;314;g2fb22b7b7fe_0_15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2fb22b7b7fe_0_7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g2fb22b7b7fe_0_70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latin typeface="Montserrat"/>
              <a:ea typeface="Montserrat"/>
              <a:cs typeface="Montserrat"/>
              <a:sym typeface="Montserrat"/>
            </a:endParaRPr>
          </a:p>
        </p:txBody>
      </p:sp>
      <p:sp>
        <p:nvSpPr>
          <p:cNvPr id="327" name="Google Shape;327;g2fb22b7b7fe_0_70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c3906ca111_0_3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 name="Google Shape;115;g2c3906ca111_0_3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116" name="Google Shape;116;g2c3906ca111_0_3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2fb22b7b7fe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g2fb22b7b7fe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339" name="Google Shape;339;g2fb22b7b7fe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2c8adcbb8a8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9" name="Google Shape;349;g2c8adcbb8a8_0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350" name="Google Shape;350;g2c8adcbb8a8_0_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2c8adcbb8a8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g2c8adcbb8a8_0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362" name="Google Shape;362;g2c8adcbb8a8_0_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2c8adcbb8a8_0_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3" name="Google Shape;373;g2c8adcbb8a8_0_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374" name="Google Shape;374;g2c8adcbb8a8_0_3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fb22b7b7fe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5" name="Google Shape;385;g2fb22b7b7fe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386" name="Google Shape;386;g2fb22b7b7fe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2fb22b7b7fe_0_15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g2fb22b7b7fe_0_158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397" name="Google Shape;397;g2fb22b7b7fe_0_158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2fb22b7b7fe_0_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g2fb22b7b7fe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413" name="Google Shape;413;g2fb22b7b7fe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2fb22b7b7fe_0_17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3" name="Google Shape;423;g2fb22b7b7fe_0_17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424" name="Google Shape;424;g2fb22b7b7fe_0_17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2fb22b7b7fe_0_17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g2fb22b7b7fe_0_17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437" name="Google Shape;437;g2fb22b7b7fe_0_17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2fb22b7b7fe_0_17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9" name="Google Shape;449;g2fb22b7b7fe_0_174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450" name="Google Shape;450;g2fb22b7b7fe_0_174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2fb22b7b7fe_0_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g2fb22b7b7fe_0_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solidFill>
                  <a:srgbClr val="333333"/>
                </a:solidFill>
                <a:highlight>
                  <a:schemeClr val="lt1"/>
                </a:highlight>
              </a:rPr>
              <a:t>Let’s dive in. Today, we embark on a journey to explore how artificial intelligence can help make your accounting and auditing firm more secure for the future. As we look at the amazing progress made in AI and what it means for accountants and auditors in 2024, we're about to see big changes in how we work and use technology.</a:t>
            </a:r>
            <a:endParaRPr>
              <a:solidFill>
                <a:srgbClr val="333333"/>
              </a:solidFill>
              <a:highlight>
                <a:schemeClr val="lt1"/>
              </a:highlight>
            </a:endParaRPr>
          </a:p>
          <a:p>
            <a:pPr marL="0" lvl="0" indent="0" algn="l" rtl="0">
              <a:lnSpc>
                <a:spcPct val="100000"/>
              </a:lnSpc>
              <a:spcBef>
                <a:spcPts val="0"/>
              </a:spcBef>
              <a:spcAft>
                <a:spcPts val="0"/>
              </a:spcAft>
              <a:buSzPts val="1400"/>
              <a:buNone/>
            </a:pPr>
            <a:endParaRPr>
              <a:solidFill>
                <a:srgbClr val="333333"/>
              </a:solidFill>
              <a:highlight>
                <a:schemeClr val="lt1"/>
              </a:highlight>
            </a:endParaRPr>
          </a:p>
          <a:p>
            <a:pPr marL="0" lvl="0" indent="0" algn="l" rtl="0">
              <a:lnSpc>
                <a:spcPct val="100000"/>
              </a:lnSpc>
              <a:spcBef>
                <a:spcPts val="0"/>
              </a:spcBef>
              <a:spcAft>
                <a:spcPts val="0"/>
              </a:spcAft>
              <a:buSzPts val="1400"/>
              <a:buNone/>
            </a:pPr>
            <a:r>
              <a:rPr lang="en-US">
                <a:solidFill>
                  <a:srgbClr val="333333"/>
                </a:solidFill>
                <a:highlight>
                  <a:schemeClr val="lt1"/>
                </a:highlight>
              </a:rPr>
              <a:t>Thinking back to 2023, we saw AI grow like never before, especially with ChatGPT. This AI tool, made by OpenAI in 2015, became super popular after it was released to the public in November 2022. It got more than 100 million users really quickly, even more than TikTok! Also, when Microsoft put a lot of money into OpenAI, it showed how important AI was becoming, especially when they started using it in Bing and other stuff to make them work better.</a:t>
            </a:r>
            <a:endParaRPr>
              <a:solidFill>
                <a:srgbClr val="333333"/>
              </a:solidFill>
              <a:highlight>
                <a:schemeClr val="lt1"/>
              </a:highlight>
            </a:endParaRPr>
          </a:p>
          <a:p>
            <a:pPr marL="0" lvl="0" indent="0" algn="l" rtl="0">
              <a:lnSpc>
                <a:spcPct val="100000"/>
              </a:lnSpc>
              <a:spcBef>
                <a:spcPts val="0"/>
              </a:spcBef>
              <a:spcAft>
                <a:spcPts val="0"/>
              </a:spcAft>
              <a:buSzPts val="1400"/>
              <a:buNone/>
            </a:pPr>
            <a:endParaRPr>
              <a:solidFill>
                <a:srgbClr val="333333"/>
              </a:solidFill>
              <a:highlight>
                <a:schemeClr val="lt1"/>
              </a:highlight>
            </a:endParaRPr>
          </a:p>
          <a:p>
            <a:pPr marL="0" lvl="0" indent="0" algn="l" rtl="0">
              <a:lnSpc>
                <a:spcPct val="100000"/>
              </a:lnSpc>
              <a:spcBef>
                <a:spcPts val="0"/>
              </a:spcBef>
              <a:spcAft>
                <a:spcPts val="0"/>
              </a:spcAft>
              <a:buSzPts val="1400"/>
              <a:buNone/>
            </a:pPr>
            <a:r>
              <a:rPr lang="en-US">
                <a:solidFill>
                  <a:srgbClr val="333333"/>
                </a:solidFill>
                <a:highlight>
                  <a:schemeClr val="lt1"/>
                </a:highlight>
              </a:rPr>
              <a:t>In March 2023, ChatGPT-4 came out, and it had lots of new features you could pay for each month, making AI even easier to use. At the same time, Google came out with Bard and OpenAI made plugins for web browsing, making ChatGPT even more useful. And as the year went on, ChatGPT got even better with new features like custom instructions and voice commands, showing that AI was becoming more personal and flexible.</a:t>
            </a:r>
            <a:endParaRPr>
              <a:solidFill>
                <a:srgbClr val="333333"/>
              </a:solidFill>
              <a:highlight>
                <a:schemeClr val="lt1"/>
              </a:highlight>
            </a:endParaRPr>
          </a:p>
          <a:p>
            <a:pPr marL="0" lvl="0" indent="0" algn="l" rtl="0">
              <a:lnSpc>
                <a:spcPct val="100000"/>
              </a:lnSpc>
              <a:spcBef>
                <a:spcPts val="0"/>
              </a:spcBef>
              <a:spcAft>
                <a:spcPts val="0"/>
              </a:spcAft>
              <a:buSzPts val="1400"/>
              <a:buNone/>
            </a:pPr>
            <a:endParaRPr>
              <a:solidFill>
                <a:srgbClr val="333333"/>
              </a:solidFill>
              <a:highlight>
                <a:schemeClr val="lt1"/>
              </a:highlight>
            </a:endParaRPr>
          </a:p>
          <a:p>
            <a:pPr marL="0" lvl="0" indent="0" algn="l" rtl="0">
              <a:lnSpc>
                <a:spcPct val="100000"/>
              </a:lnSpc>
              <a:spcBef>
                <a:spcPts val="0"/>
              </a:spcBef>
              <a:spcAft>
                <a:spcPts val="0"/>
              </a:spcAft>
              <a:buSzPts val="1400"/>
              <a:buNone/>
            </a:pPr>
            <a:r>
              <a:rPr lang="en-US">
                <a:solidFill>
                  <a:srgbClr val="333333"/>
                </a:solidFill>
                <a:highlight>
                  <a:schemeClr val="lt1"/>
                </a:highlight>
              </a:rPr>
              <a:t>Looking forward to 2024, there are good and bad things for accounting and auditing firms. AI could do lots of tasks, but it might mean some people lose their jobs, maybe as many as 300 million! But there's also a chance to be more creative and efficient.</a:t>
            </a:r>
            <a:endParaRPr>
              <a:solidFill>
                <a:srgbClr val="333333"/>
              </a:solidFill>
              <a:highlight>
                <a:schemeClr val="lt1"/>
              </a:highlight>
            </a:endParaRPr>
          </a:p>
          <a:p>
            <a:pPr marL="0" lvl="0" indent="0" algn="l" rtl="0">
              <a:lnSpc>
                <a:spcPct val="100000"/>
              </a:lnSpc>
              <a:spcBef>
                <a:spcPts val="0"/>
              </a:spcBef>
              <a:spcAft>
                <a:spcPts val="0"/>
              </a:spcAft>
              <a:buSzPts val="1400"/>
              <a:buNone/>
            </a:pPr>
            <a:endParaRPr>
              <a:solidFill>
                <a:srgbClr val="333333"/>
              </a:solidFill>
              <a:highlight>
                <a:schemeClr val="lt1"/>
              </a:highlight>
            </a:endParaRPr>
          </a:p>
          <a:p>
            <a:pPr marL="0" lvl="0" indent="0" algn="l" rtl="0">
              <a:lnSpc>
                <a:spcPct val="100000"/>
              </a:lnSpc>
              <a:spcBef>
                <a:spcPts val="0"/>
              </a:spcBef>
              <a:spcAft>
                <a:spcPts val="0"/>
              </a:spcAft>
              <a:buSzPts val="1400"/>
              <a:buNone/>
            </a:pPr>
            <a:r>
              <a:rPr lang="en-US">
                <a:solidFill>
                  <a:srgbClr val="333333"/>
                </a:solidFill>
                <a:highlight>
                  <a:schemeClr val="lt1"/>
                </a:highlight>
              </a:rPr>
              <a:t>So, as we move ahead with AI, we'll need to be ready to change and use it to make our firms stronger. With AI getting better all the time, we can see a future where work is faster, more creative, and full of new ideas.</a:t>
            </a:r>
            <a:endParaRPr>
              <a:solidFill>
                <a:srgbClr val="333333"/>
              </a:solidFill>
              <a:highlight>
                <a:schemeClr val="lt1"/>
              </a:highlight>
            </a:endParaRPr>
          </a:p>
        </p:txBody>
      </p:sp>
      <p:sp>
        <p:nvSpPr>
          <p:cNvPr id="127" name="Google Shape;127;g2fb22b7b7fe_0_6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2fb22b7b7fe_0_14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g2fb22b7b7fe_0_14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0" algn="l" rtl="0">
              <a:lnSpc>
                <a:spcPct val="175000"/>
              </a:lnSpc>
              <a:spcBef>
                <a:spcPts val="300"/>
              </a:spcBef>
              <a:spcAft>
                <a:spcPts val="0"/>
              </a:spcAft>
              <a:buNone/>
            </a:pPr>
            <a:r>
              <a:rPr lang="en-US">
                <a:solidFill>
                  <a:srgbClr val="1F1F1F"/>
                </a:solidFill>
                <a:latin typeface="Montserrat"/>
                <a:ea typeface="Montserrat"/>
                <a:cs typeface="Montserrat"/>
                <a:sym typeface="Montserrat"/>
              </a:rPr>
              <a:t>There's always an awkward settling-in period for new employees. It takes time to get used to new processes and team norms, plus all tools that keep the company running. </a:t>
            </a:r>
            <a:endParaRPr>
              <a:solidFill>
                <a:srgbClr val="1F1F1F"/>
              </a:solidFill>
              <a:latin typeface="Montserrat"/>
              <a:ea typeface="Montserrat"/>
              <a:cs typeface="Montserrat"/>
              <a:sym typeface="Montserrat"/>
            </a:endParaRPr>
          </a:p>
          <a:p>
            <a:pPr marL="457200" lvl="0" indent="0" algn="l" rtl="0">
              <a:lnSpc>
                <a:spcPct val="175000"/>
              </a:lnSpc>
              <a:spcBef>
                <a:spcPts val="300"/>
              </a:spcBef>
              <a:spcAft>
                <a:spcPts val="0"/>
              </a:spcAft>
              <a:buNone/>
            </a:pPr>
            <a:r>
              <a:rPr lang="en-US">
                <a:solidFill>
                  <a:srgbClr val="1F1F1F"/>
                </a:solidFill>
                <a:latin typeface="Montserrat"/>
                <a:ea typeface="Montserrat"/>
                <a:cs typeface="Montserrat"/>
                <a:sym typeface="Montserrat"/>
              </a:rPr>
              <a:t>Whether you're looking to automate onboarding processes from the IT side or across your organization, here are a few ideas to help you create a smoother onboarding experience:</a:t>
            </a:r>
            <a:endParaRPr>
              <a:solidFill>
                <a:srgbClr val="1F1F1F"/>
              </a:solidFill>
              <a:latin typeface="Montserrat"/>
              <a:ea typeface="Montserrat"/>
              <a:cs typeface="Montserrat"/>
              <a:sym typeface="Montserrat"/>
            </a:endParaRPr>
          </a:p>
          <a:p>
            <a:pPr marL="457200" lvl="0" indent="-317500" algn="l" rtl="0">
              <a:lnSpc>
                <a:spcPct val="175000"/>
              </a:lnSpc>
              <a:spcBef>
                <a:spcPts val="300"/>
              </a:spcBef>
              <a:spcAft>
                <a:spcPts val="0"/>
              </a:spcAft>
              <a:buClr>
                <a:srgbClr val="1F1F1F"/>
              </a:buClr>
              <a:buSzPts val="1400"/>
              <a:buFont typeface="Montserrat"/>
              <a:buAutoNum type="arabicPeriod"/>
            </a:pPr>
            <a:r>
              <a:rPr lang="en-US">
                <a:solidFill>
                  <a:srgbClr val="1F1F1F"/>
                </a:solidFill>
                <a:latin typeface="Montserrat"/>
                <a:ea typeface="Montserrat"/>
                <a:cs typeface="Montserrat"/>
                <a:sym typeface="Montserrat"/>
              </a:rPr>
              <a:t>Your human resources team likely uses a few platforms to manage job candidates and employees. You can connect these tools in a Zap and automatically create new employee profiles in your organization's HR software. </a:t>
            </a:r>
            <a:endParaRPr>
              <a:solidFill>
                <a:srgbClr val="1F1F1F"/>
              </a:solidFill>
              <a:latin typeface="Montserrat"/>
              <a:ea typeface="Montserrat"/>
              <a:cs typeface="Montserrat"/>
              <a:sym typeface="Montserrat"/>
            </a:endParaRPr>
          </a:p>
          <a:p>
            <a:pPr marL="457200" lvl="0" indent="-317500" algn="l" rtl="0">
              <a:lnSpc>
                <a:spcPct val="175000"/>
              </a:lnSpc>
              <a:spcBef>
                <a:spcPts val="0"/>
              </a:spcBef>
              <a:spcAft>
                <a:spcPts val="0"/>
              </a:spcAft>
              <a:buClr>
                <a:srgbClr val="1F1F1F"/>
              </a:buClr>
              <a:buSzPts val="1400"/>
              <a:buFont typeface="Montserrat"/>
              <a:buAutoNum type="arabicPeriod"/>
            </a:pPr>
            <a:r>
              <a:rPr lang="en-US">
                <a:solidFill>
                  <a:srgbClr val="1F1F1F"/>
                </a:solidFill>
                <a:latin typeface="Montserrat"/>
                <a:ea typeface="Montserrat"/>
                <a:cs typeface="Montserrat"/>
                <a:sym typeface="Montserrat"/>
              </a:rPr>
              <a:t>Onboarding a new colleague is often a multi-department experience. One team may need to focus on helping their new coworker get acquainted with their role. Meanwhile, IT needs to know who they need to create new accounts for or how many laptops they need to order. Streamline communication with a simple Zap that sends an email or a team channel notification whenever new employees are about to start. That way, everyone knows to prepare the welcome wagon.</a:t>
            </a:r>
            <a:endParaRPr>
              <a:solidFill>
                <a:srgbClr val="1F1F1F"/>
              </a:solidFill>
              <a:latin typeface="Montserrat"/>
              <a:ea typeface="Montserrat"/>
              <a:cs typeface="Montserrat"/>
              <a:sym typeface="Montserrat"/>
            </a:endParaRPr>
          </a:p>
          <a:p>
            <a:pPr marL="457200" lvl="0" indent="-317500" algn="l" rtl="0">
              <a:lnSpc>
                <a:spcPct val="175000"/>
              </a:lnSpc>
              <a:spcBef>
                <a:spcPts val="0"/>
              </a:spcBef>
              <a:spcAft>
                <a:spcPts val="0"/>
              </a:spcAft>
              <a:buClr>
                <a:srgbClr val="1F1F1F"/>
              </a:buClr>
              <a:buSzPts val="1400"/>
              <a:buFont typeface="Montserrat"/>
              <a:buAutoNum type="arabicPeriod"/>
            </a:pPr>
            <a:r>
              <a:rPr lang="en-US">
                <a:solidFill>
                  <a:srgbClr val="1F1F1F"/>
                </a:solidFill>
                <a:latin typeface="Montserrat"/>
                <a:ea typeface="Montserrat"/>
                <a:cs typeface="Montserrat"/>
                <a:sym typeface="Montserrat"/>
              </a:rPr>
              <a:t>Often, employees spend the first few days of a new job trying to get access to various apps and testing logins before they can even get acquainted with their new role. You can cut down some of this technical admin work by giving new colleagues automatic access to certain apps on their first day. These Zaps are a good place to start. You can create a multi-step Zap—available on our paid plans—so your workflows can perform multiple tasks at once. For example, instead of using separate Zaps to grant access to various apps, you can do it all in one Zap.</a:t>
            </a:r>
            <a:endParaRPr>
              <a:solidFill>
                <a:srgbClr val="1F1F1F"/>
              </a:solidFill>
              <a:latin typeface="Montserrat"/>
              <a:ea typeface="Montserrat"/>
              <a:cs typeface="Montserrat"/>
              <a:sym typeface="Montserrat"/>
            </a:endParaRPr>
          </a:p>
          <a:p>
            <a:pPr marL="457200" lvl="0" indent="-317500" algn="l" rtl="0">
              <a:lnSpc>
                <a:spcPct val="175000"/>
              </a:lnSpc>
              <a:spcBef>
                <a:spcPts val="0"/>
              </a:spcBef>
              <a:spcAft>
                <a:spcPts val="0"/>
              </a:spcAft>
              <a:buClr>
                <a:srgbClr val="1F1F1F"/>
              </a:buClr>
              <a:buSzPts val="1400"/>
              <a:buFont typeface="Montserrat"/>
              <a:buAutoNum type="arabicPeriod"/>
            </a:pPr>
            <a:r>
              <a:rPr lang="en-US">
                <a:solidFill>
                  <a:srgbClr val="1F1F1F"/>
                </a:solidFill>
                <a:latin typeface="Montserrat"/>
                <a:ea typeface="Montserrat"/>
                <a:cs typeface="Montserrat"/>
                <a:sym typeface="Montserrat"/>
              </a:rPr>
              <a:t>Every new employee comes with paperwork they need to receive, from employment agreements and benefits information to welcome documents and org charts. Make sure the first priority—signing that employment agreement—is taken care of quickly. Try these Zaps, which will send signature requests to new employees:</a:t>
            </a:r>
            <a:endParaRPr>
              <a:solidFill>
                <a:srgbClr val="1F1F1F"/>
              </a:solidFill>
              <a:latin typeface="Montserrat"/>
              <a:ea typeface="Montserrat"/>
              <a:cs typeface="Montserrat"/>
              <a:sym typeface="Montserrat"/>
            </a:endParaRPr>
          </a:p>
          <a:p>
            <a:pPr marL="457200" lvl="0" indent="0" algn="l" rtl="0">
              <a:lnSpc>
                <a:spcPct val="175000"/>
              </a:lnSpc>
              <a:spcBef>
                <a:spcPts val="300"/>
              </a:spcBef>
              <a:spcAft>
                <a:spcPts val="300"/>
              </a:spcAft>
              <a:buNone/>
            </a:pPr>
            <a:endParaRPr>
              <a:solidFill>
                <a:srgbClr val="1F1F1F"/>
              </a:solidFill>
              <a:latin typeface="Montserrat"/>
              <a:ea typeface="Montserrat"/>
              <a:cs typeface="Montserrat"/>
              <a:sym typeface="Montserrat"/>
            </a:endParaRPr>
          </a:p>
        </p:txBody>
      </p:sp>
      <p:sp>
        <p:nvSpPr>
          <p:cNvPr id="468" name="Google Shape;468;g2fb22b7b7fe_0_14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g2fb22b7b7fe_0_14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2" name="Google Shape;482;g2fb22b7b7fe_0_145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0" algn="l" rtl="0">
              <a:lnSpc>
                <a:spcPct val="175000"/>
              </a:lnSpc>
              <a:spcBef>
                <a:spcPts val="300"/>
              </a:spcBef>
              <a:spcAft>
                <a:spcPts val="0"/>
              </a:spcAft>
              <a:buNone/>
            </a:pPr>
            <a:r>
              <a:rPr lang="en-US">
                <a:solidFill>
                  <a:srgbClr val="1F1F1F"/>
                </a:solidFill>
                <a:latin typeface="Montserrat"/>
                <a:ea typeface="Montserrat"/>
                <a:cs typeface="Montserrat"/>
                <a:sym typeface="Montserrat"/>
              </a:rPr>
              <a:t>5. You may need to track employee info outside of an HR app. For example, if you keep track of issued laptops or other company property, you may prefer using a spreadsheet or database. You can skip the manual data entry or CSV file uploads with these Zaps, which will automatically add new employees to your spreadsheets:</a:t>
            </a:r>
            <a:endParaRPr>
              <a:solidFill>
                <a:srgbClr val="1F1F1F"/>
              </a:solidFill>
              <a:latin typeface="Montserrat"/>
              <a:ea typeface="Montserrat"/>
              <a:cs typeface="Montserrat"/>
              <a:sym typeface="Montserrat"/>
            </a:endParaRPr>
          </a:p>
          <a:p>
            <a:pPr marL="457200" lvl="0" indent="0" algn="l" rtl="0">
              <a:lnSpc>
                <a:spcPct val="175000"/>
              </a:lnSpc>
              <a:spcBef>
                <a:spcPts val="300"/>
              </a:spcBef>
              <a:spcAft>
                <a:spcPts val="300"/>
              </a:spcAft>
              <a:buNone/>
            </a:pPr>
            <a:r>
              <a:rPr lang="en-US">
                <a:solidFill>
                  <a:srgbClr val="1F1F1F"/>
                </a:solidFill>
                <a:latin typeface="Montserrat"/>
                <a:ea typeface="Montserrat"/>
                <a:cs typeface="Montserrat"/>
                <a:sym typeface="Montserrat"/>
              </a:rPr>
              <a:t>6. First impressions matter for new employees. While it can be nearly impossible to meet every new colleague, depending on the size of your company, you can roll out the welcome committee with a little automation. Nothing says "warm and inviting" like a nice GIF on your first day. You can automatically send a fun GIF when a new employee joins your team chat workspace. If welcome meetings are part of your company's employee onboarding experience, you can automatically invite new coworkers to a welcome call from a spreadsheet:</a:t>
            </a:r>
            <a:endParaRPr>
              <a:solidFill>
                <a:srgbClr val="1F1F1F"/>
              </a:solidFill>
              <a:latin typeface="Montserrat"/>
              <a:ea typeface="Montserrat"/>
              <a:cs typeface="Montserrat"/>
              <a:sym typeface="Montserrat"/>
            </a:endParaRPr>
          </a:p>
        </p:txBody>
      </p:sp>
      <p:sp>
        <p:nvSpPr>
          <p:cNvPr id="483" name="Google Shape;483;g2fb22b7b7fe_0_145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2fb22b7b7fe_0_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Google Shape;494;g2fb22b7b7fe_0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495" name="Google Shape;495;g2fb22b7b7fe_0_5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g2c8adcbb8a8_0_1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g2c8adcbb8a8_0_1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506" name="Google Shape;506;g2c8adcbb8a8_0_1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2c8adcbb8a8_0_1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1" name="Google Shape;521;g2c8adcbb8a8_0_1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522" name="Google Shape;522;g2c8adcbb8a8_0_1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g2fb22b7b7fe_0_13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2" name="Google Shape;532;g2fb22b7b7fe_0_13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solidFill>
                  <a:srgbClr val="0D0D0D"/>
                </a:solidFill>
                <a:highlight>
                  <a:srgbClr val="FFFFFF"/>
                </a:highlight>
                <a:latin typeface="Montserrat"/>
                <a:ea typeface="Montserrat"/>
                <a:cs typeface="Montserrat"/>
                <a:sym typeface="Montserrat"/>
              </a:rPr>
              <a:t>We should think of technology as if it were a full-time worker. This means using technology in accounting and auditing not just as a simple tool but as a key part of the team that helps with the work all the time. It mentions Practice Ignition, showing there's a focus on using technology in real ways to make business tasks better in these areas. Talking about AI in this way shows it's very important to use new technologies to make work smoother, more accurate, and provide better services. It says that technology is very important in today's accounting and auditing work, necessary for companies that want to stay ahead and adjust to new ways of doing business.</a:t>
            </a:r>
            <a:endParaRPr>
              <a:solidFill>
                <a:srgbClr val="333333"/>
              </a:solidFill>
              <a:highlight>
                <a:schemeClr val="lt1"/>
              </a:highlight>
              <a:latin typeface="Montserrat"/>
              <a:ea typeface="Montserrat"/>
              <a:cs typeface="Montserrat"/>
              <a:sym typeface="Montserrat"/>
            </a:endParaRPr>
          </a:p>
        </p:txBody>
      </p:sp>
      <p:sp>
        <p:nvSpPr>
          <p:cNvPr id="533" name="Google Shape;533;g2fb22b7b7fe_0_134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fb22b7b7fe_0_9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4" name="Google Shape;544;g2fb22b7b7fe_0_9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0"/>
              </a:spcAft>
              <a:buClr>
                <a:schemeClr val="dk1"/>
              </a:buClr>
              <a:buSzPts val="1100"/>
              <a:buFont typeface="Arial"/>
              <a:buNone/>
            </a:pPr>
            <a:r>
              <a:rPr lang="en-US">
                <a:solidFill>
                  <a:srgbClr val="0D0D0D"/>
                </a:solidFill>
                <a:highlight>
                  <a:srgbClr val="FFFFFF"/>
                </a:highlight>
                <a:latin typeface="Montserrat"/>
                <a:ea typeface="Montserrat"/>
                <a:cs typeface="Montserrat"/>
                <a:sym typeface="Montserrat"/>
              </a:rPr>
              <a:t>Let's talk about the key ingredients for a successful AI plan: </a:t>
            </a:r>
            <a:r>
              <a:rPr lang="en-US" b="1">
                <a:solidFill>
                  <a:srgbClr val="0D0D0D"/>
                </a:solidFill>
                <a:highlight>
                  <a:srgbClr val="FFFFFF"/>
                </a:highlight>
                <a:latin typeface="Montserrat"/>
                <a:ea typeface="Montserrat"/>
                <a:cs typeface="Montserrat"/>
                <a:sym typeface="Montserrat"/>
              </a:rPr>
              <a:t>people, process, and technology.</a:t>
            </a:r>
            <a:endParaRPr b="1">
              <a:solidFill>
                <a:srgbClr val="0D0D0D"/>
              </a:solidFill>
              <a:highlight>
                <a:srgbClr val="FFFFFF"/>
              </a:highlight>
              <a:latin typeface="Montserrat"/>
              <a:ea typeface="Montserrat"/>
              <a:cs typeface="Montserrat"/>
              <a:sym typeface="Montserrat"/>
            </a:endParaRPr>
          </a:p>
          <a:p>
            <a:pPr marL="0" lvl="0" indent="0" algn="l" rtl="0">
              <a:lnSpc>
                <a:spcPct val="115000"/>
              </a:lnSpc>
              <a:spcBef>
                <a:spcPts val="1500"/>
              </a:spcBef>
              <a:spcAft>
                <a:spcPts val="0"/>
              </a:spcAft>
              <a:buClr>
                <a:schemeClr val="dk1"/>
              </a:buClr>
              <a:buSzPts val="1100"/>
              <a:buFont typeface="Arial"/>
              <a:buNone/>
            </a:pPr>
            <a:r>
              <a:rPr lang="en-US">
                <a:solidFill>
                  <a:srgbClr val="0D0D0D"/>
                </a:solidFill>
                <a:highlight>
                  <a:srgbClr val="FFFFFF"/>
                </a:highlight>
                <a:latin typeface="Montserrat"/>
                <a:ea typeface="Montserrat"/>
                <a:cs typeface="Montserrat"/>
                <a:sym typeface="Montserrat"/>
              </a:rPr>
              <a:t>First up, we've got '</a:t>
            </a:r>
            <a:r>
              <a:rPr lang="en-US" b="1">
                <a:solidFill>
                  <a:srgbClr val="0D0D0D"/>
                </a:solidFill>
                <a:highlight>
                  <a:srgbClr val="FFFFFF"/>
                </a:highlight>
                <a:latin typeface="Montserrat"/>
                <a:ea typeface="Montserrat"/>
                <a:cs typeface="Montserrat"/>
                <a:sym typeface="Montserrat"/>
              </a:rPr>
              <a:t>People</a:t>
            </a:r>
            <a:r>
              <a:rPr lang="en-US">
                <a:solidFill>
                  <a:srgbClr val="0D0D0D"/>
                </a:solidFill>
                <a:highlight>
                  <a:srgbClr val="FFFFFF"/>
                </a:highlight>
                <a:latin typeface="Montserrat"/>
                <a:ea typeface="Montserrat"/>
                <a:cs typeface="Montserrat"/>
                <a:sym typeface="Montserrat"/>
              </a:rPr>
              <a:t>'. This is all about the human side of things – the skills, know-how, and team spirit needed to make AI work for us. Investing in training and development can really boost our ability to use AI effectively.</a:t>
            </a:r>
            <a:endParaRPr>
              <a:solidFill>
                <a:srgbClr val="0D0D0D"/>
              </a:solidFill>
              <a:highlight>
                <a:srgbClr val="FFFFFF"/>
              </a:highlight>
              <a:latin typeface="Montserrat"/>
              <a:ea typeface="Montserrat"/>
              <a:cs typeface="Montserrat"/>
              <a:sym typeface="Montserrat"/>
            </a:endParaRPr>
          </a:p>
          <a:p>
            <a:pPr marL="0" lvl="0" indent="0" algn="l" rtl="0">
              <a:lnSpc>
                <a:spcPct val="115000"/>
              </a:lnSpc>
              <a:spcBef>
                <a:spcPts val="1500"/>
              </a:spcBef>
              <a:spcAft>
                <a:spcPts val="0"/>
              </a:spcAft>
              <a:buClr>
                <a:schemeClr val="dk1"/>
              </a:buClr>
              <a:buSzPts val="1100"/>
              <a:buFont typeface="Arial"/>
              <a:buNone/>
            </a:pPr>
            <a:r>
              <a:rPr lang="en-US">
                <a:solidFill>
                  <a:srgbClr val="0D0D0D"/>
                </a:solidFill>
                <a:highlight>
                  <a:srgbClr val="FFFFFF"/>
                </a:highlight>
                <a:latin typeface="Montserrat"/>
                <a:ea typeface="Montserrat"/>
                <a:cs typeface="Montserrat"/>
                <a:sym typeface="Montserrat"/>
              </a:rPr>
              <a:t>Next, we've got '</a:t>
            </a:r>
            <a:r>
              <a:rPr lang="en-US" b="1">
                <a:solidFill>
                  <a:srgbClr val="0D0D0D"/>
                </a:solidFill>
                <a:highlight>
                  <a:srgbClr val="FFFFFF"/>
                </a:highlight>
                <a:latin typeface="Montserrat"/>
                <a:ea typeface="Montserrat"/>
                <a:cs typeface="Montserrat"/>
                <a:sym typeface="Montserrat"/>
              </a:rPr>
              <a:t>Process'</a:t>
            </a:r>
            <a:r>
              <a:rPr lang="en-US">
                <a:solidFill>
                  <a:srgbClr val="0D0D0D"/>
                </a:solidFill>
                <a:highlight>
                  <a:srgbClr val="FFFFFF"/>
                </a:highlight>
                <a:latin typeface="Montserrat"/>
                <a:ea typeface="Montserrat"/>
                <a:cs typeface="Montserrat"/>
                <a:sym typeface="Montserrat"/>
              </a:rPr>
              <a:t>. This covers the nitty-gritty of how we get things done – the workflows, steps, and methods we use every day. By streamlining and improving our processes, we can make sure AI fits right in and boosts our efficiency.</a:t>
            </a:r>
            <a:endParaRPr>
              <a:solidFill>
                <a:srgbClr val="0D0D0D"/>
              </a:solidFill>
              <a:highlight>
                <a:srgbClr val="FFFFFF"/>
              </a:highlight>
              <a:latin typeface="Montserrat"/>
              <a:ea typeface="Montserrat"/>
              <a:cs typeface="Montserrat"/>
              <a:sym typeface="Montserrat"/>
            </a:endParaRPr>
          </a:p>
          <a:p>
            <a:pPr marL="0" lvl="0" indent="0" algn="l" rtl="0">
              <a:lnSpc>
                <a:spcPct val="115000"/>
              </a:lnSpc>
              <a:spcBef>
                <a:spcPts val="1500"/>
              </a:spcBef>
              <a:spcAft>
                <a:spcPts val="0"/>
              </a:spcAft>
              <a:buClr>
                <a:schemeClr val="dk1"/>
              </a:buClr>
              <a:buSzPts val="1100"/>
              <a:buFont typeface="Arial"/>
              <a:buNone/>
            </a:pPr>
            <a:r>
              <a:rPr lang="en-US">
                <a:solidFill>
                  <a:srgbClr val="0D0D0D"/>
                </a:solidFill>
                <a:highlight>
                  <a:srgbClr val="FFFFFF"/>
                </a:highlight>
                <a:latin typeface="Montserrat"/>
                <a:ea typeface="Montserrat"/>
                <a:cs typeface="Montserrat"/>
                <a:sym typeface="Montserrat"/>
              </a:rPr>
              <a:t>Last but not least, we've got '</a:t>
            </a:r>
            <a:r>
              <a:rPr lang="en-US" b="1">
                <a:solidFill>
                  <a:srgbClr val="0D0D0D"/>
                </a:solidFill>
                <a:highlight>
                  <a:srgbClr val="FFFFFF"/>
                </a:highlight>
                <a:latin typeface="Montserrat"/>
                <a:ea typeface="Montserrat"/>
                <a:cs typeface="Montserrat"/>
                <a:sym typeface="Montserrat"/>
              </a:rPr>
              <a:t>Technology</a:t>
            </a:r>
            <a:r>
              <a:rPr lang="en-US">
                <a:solidFill>
                  <a:srgbClr val="0D0D0D"/>
                </a:solidFill>
                <a:highlight>
                  <a:srgbClr val="FFFFFF"/>
                </a:highlight>
                <a:latin typeface="Montserrat"/>
                <a:ea typeface="Montserrat"/>
                <a:cs typeface="Montserrat"/>
                <a:sym typeface="Montserrat"/>
              </a:rPr>
              <a:t>'. This is all about the tools and tech we use to make AI happen. Choosing the right tools that match our goals and work well with what we already have is super important.</a:t>
            </a:r>
            <a:endParaRPr>
              <a:solidFill>
                <a:srgbClr val="0D0D0D"/>
              </a:solidFill>
              <a:highlight>
                <a:srgbClr val="FFFFFF"/>
              </a:highlight>
              <a:latin typeface="Montserrat"/>
              <a:ea typeface="Montserrat"/>
              <a:cs typeface="Montserrat"/>
              <a:sym typeface="Montserrat"/>
            </a:endParaRPr>
          </a:p>
          <a:p>
            <a:pPr marL="0" lvl="0" indent="0" algn="l" rtl="0">
              <a:lnSpc>
                <a:spcPct val="115000"/>
              </a:lnSpc>
              <a:spcBef>
                <a:spcPts val="1500"/>
              </a:spcBef>
              <a:spcAft>
                <a:spcPts val="0"/>
              </a:spcAft>
              <a:buClr>
                <a:schemeClr val="dk1"/>
              </a:buClr>
              <a:buSzPts val="1100"/>
              <a:buFont typeface="Arial"/>
              <a:buNone/>
            </a:pPr>
            <a:r>
              <a:rPr lang="en-US">
                <a:solidFill>
                  <a:srgbClr val="0D0D0D"/>
                </a:solidFill>
                <a:highlight>
                  <a:srgbClr val="FFFFFF"/>
                </a:highlight>
                <a:latin typeface="Montserrat"/>
                <a:ea typeface="Montserrat"/>
                <a:cs typeface="Montserrat"/>
                <a:sym typeface="Montserrat"/>
              </a:rPr>
              <a:t>By putting these three pieces together – people, process, and technology – we can create a solid AI plan that makes our work easier, more innovative, and helps our business grow.</a:t>
            </a:r>
            <a:endParaRPr>
              <a:solidFill>
                <a:srgbClr val="0D0D0D"/>
              </a:solidFill>
              <a:highlight>
                <a:srgbClr val="FFFFFF"/>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endParaRPr>
              <a:solidFill>
                <a:srgbClr val="0D0D0D"/>
              </a:solidFill>
              <a:highlight>
                <a:srgbClr val="FFFFFF"/>
              </a:highlight>
              <a:latin typeface="Montserrat"/>
              <a:ea typeface="Montserrat"/>
              <a:cs typeface="Montserrat"/>
              <a:sym typeface="Montserrat"/>
            </a:endParaRPr>
          </a:p>
        </p:txBody>
      </p:sp>
      <p:sp>
        <p:nvSpPr>
          <p:cNvPr id="545" name="Google Shape;545;g2fb22b7b7fe_0_9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g2fb22b7b7fe_0_10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5" name="Google Shape;555;g2fb22b7b7fe_0_10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a:solidFill>
                  <a:srgbClr val="333333"/>
                </a:solidFill>
                <a:highlight>
                  <a:schemeClr val="lt1"/>
                </a:highlight>
                <a:latin typeface="Montserrat"/>
                <a:ea typeface="Montserrat"/>
                <a:cs typeface="Montserrat"/>
                <a:sym typeface="Montserrat"/>
              </a:rPr>
              <a:t>In our journey to optimize work processes, we are driven by four essential goals:</a:t>
            </a:r>
            <a:endParaRPr sz="1100">
              <a:solidFill>
                <a:srgbClr val="333333"/>
              </a:solidFill>
              <a:highlight>
                <a:schemeClr val="lt1"/>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endParaRPr sz="1100">
              <a:solidFill>
                <a:srgbClr val="333333"/>
              </a:solidFill>
              <a:highlight>
                <a:schemeClr val="lt1"/>
              </a:highlight>
              <a:latin typeface="Montserrat"/>
              <a:ea typeface="Montserrat"/>
              <a:cs typeface="Montserrat"/>
              <a:sym typeface="Montserrat"/>
            </a:endParaRPr>
          </a:p>
          <a:p>
            <a:pPr marL="457200" lvl="0" indent="-298450" algn="l" rtl="0">
              <a:lnSpc>
                <a:spcPct val="100000"/>
              </a:lnSpc>
              <a:spcBef>
                <a:spcPts val="0"/>
              </a:spcBef>
              <a:spcAft>
                <a:spcPts val="0"/>
              </a:spcAft>
              <a:buClr>
                <a:srgbClr val="333333"/>
              </a:buClr>
              <a:buSzPts val="1100"/>
              <a:buFont typeface="Montserrat"/>
              <a:buChar char="●"/>
            </a:pPr>
            <a:r>
              <a:rPr lang="en-US" sz="1100" b="1">
                <a:solidFill>
                  <a:srgbClr val="333333"/>
                </a:solidFill>
                <a:highlight>
                  <a:schemeClr val="lt1"/>
                </a:highlight>
                <a:latin typeface="Montserrat"/>
                <a:ea typeface="Montserrat"/>
                <a:cs typeface="Montserrat"/>
                <a:sym typeface="Montserrat"/>
              </a:rPr>
              <a:t>Acceleration: </a:t>
            </a:r>
            <a:r>
              <a:rPr lang="en-US" sz="1100">
                <a:solidFill>
                  <a:srgbClr val="333333"/>
                </a:solidFill>
                <a:highlight>
                  <a:schemeClr val="lt1"/>
                </a:highlight>
                <a:latin typeface="Montserrat"/>
                <a:ea typeface="Montserrat"/>
                <a:cs typeface="Montserrat"/>
                <a:sym typeface="Montserrat"/>
              </a:rPr>
              <a:t>Can we complete tasks more swiftly, utilizing technology to expedite processes and meet deadlines promptly?</a:t>
            </a:r>
            <a:endParaRPr sz="1100">
              <a:solidFill>
                <a:srgbClr val="333333"/>
              </a:solidFill>
              <a:highlight>
                <a:schemeClr val="lt1"/>
              </a:highlight>
              <a:latin typeface="Montserrat"/>
              <a:ea typeface="Montserrat"/>
              <a:cs typeface="Montserrat"/>
              <a:sym typeface="Montserrat"/>
            </a:endParaRPr>
          </a:p>
          <a:p>
            <a:pPr marL="457200" lvl="0" indent="-298450" algn="l" rtl="0">
              <a:lnSpc>
                <a:spcPct val="100000"/>
              </a:lnSpc>
              <a:spcBef>
                <a:spcPts val="0"/>
              </a:spcBef>
              <a:spcAft>
                <a:spcPts val="0"/>
              </a:spcAft>
              <a:buClr>
                <a:srgbClr val="333333"/>
              </a:buClr>
              <a:buSzPts val="1100"/>
              <a:buFont typeface="Montserrat"/>
              <a:buChar char="●"/>
            </a:pPr>
            <a:r>
              <a:rPr lang="en-US" sz="1100" b="1">
                <a:solidFill>
                  <a:srgbClr val="333333"/>
                </a:solidFill>
                <a:highlight>
                  <a:schemeClr val="lt1"/>
                </a:highlight>
                <a:latin typeface="Montserrat"/>
                <a:ea typeface="Montserrat"/>
                <a:cs typeface="Montserrat"/>
                <a:sym typeface="Montserrat"/>
              </a:rPr>
              <a:t>Cost Efficiency:</a:t>
            </a:r>
            <a:r>
              <a:rPr lang="en-US" sz="1100">
                <a:solidFill>
                  <a:srgbClr val="333333"/>
                </a:solidFill>
                <a:highlight>
                  <a:schemeClr val="lt1"/>
                </a:highlight>
                <a:latin typeface="Montserrat"/>
                <a:ea typeface="Montserrat"/>
                <a:cs typeface="Montserrat"/>
                <a:sym typeface="Montserrat"/>
              </a:rPr>
              <a:t> Are we maximizing resource allocation, leveraging AI tools to minimize expenses and enhance financial performance?</a:t>
            </a:r>
            <a:endParaRPr sz="1100">
              <a:solidFill>
                <a:srgbClr val="333333"/>
              </a:solidFill>
              <a:highlight>
                <a:schemeClr val="lt1"/>
              </a:highlight>
              <a:latin typeface="Montserrat"/>
              <a:ea typeface="Montserrat"/>
              <a:cs typeface="Montserrat"/>
              <a:sym typeface="Montserrat"/>
            </a:endParaRPr>
          </a:p>
          <a:p>
            <a:pPr marL="457200" lvl="0" indent="-298450" algn="l" rtl="0">
              <a:lnSpc>
                <a:spcPct val="100000"/>
              </a:lnSpc>
              <a:spcBef>
                <a:spcPts val="0"/>
              </a:spcBef>
              <a:spcAft>
                <a:spcPts val="0"/>
              </a:spcAft>
              <a:buClr>
                <a:srgbClr val="333333"/>
              </a:buClr>
              <a:buSzPts val="1100"/>
              <a:buFont typeface="Montserrat"/>
              <a:buChar char="●"/>
            </a:pPr>
            <a:r>
              <a:rPr lang="en-US" sz="1100" b="1">
                <a:solidFill>
                  <a:srgbClr val="333333"/>
                </a:solidFill>
                <a:highlight>
                  <a:schemeClr val="lt1"/>
                </a:highlight>
                <a:latin typeface="Montserrat"/>
                <a:ea typeface="Montserrat"/>
                <a:cs typeface="Montserrat"/>
                <a:sym typeface="Montserrat"/>
              </a:rPr>
              <a:t>Enhanced Experience</a:t>
            </a:r>
            <a:r>
              <a:rPr lang="en-US" sz="1100">
                <a:solidFill>
                  <a:srgbClr val="333333"/>
                </a:solidFill>
                <a:highlight>
                  <a:schemeClr val="lt1"/>
                </a:highlight>
                <a:latin typeface="Montserrat"/>
                <a:ea typeface="Montserrat"/>
                <a:cs typeface="Montserrat"/>
                <a:sym typeface="Montserrat"/>
              </a:rPr>
              <a:t>: How can we ensure that interactions with our systems and services are seamless and satisfying for clients and stakeholders?</a:t>
            </a:r>
            <a:endParaRPr sz="1100">
              <a:solidFill>
                <a:srgbClr val="333333"/>
              </a:solidFill>
              <a:highlight>
                <a:schemeClr val="lt1"/>
              </a:highlight>
              <a:latin typeface="Montserrat"/>
              <a:ea typeface="Montserrat"/>
              <a:cs typeface="Montserrat"/>
              <a:sym typeface="Montserrat"/>
            </a:endParaRPr>
          </a:p>
          <a:p>
            <a:pPr marL="457200" lvl="0" indent="-298450" algn="l" rtl="0">
              <a:lnSpc>
                <a:spcPct val="100000"/>
              </a:lnSpc>
              <a:spcBef>
                <a:spcPts val="0"/>
              </a:spcBef>
              <a:spcAft>
                <a:spcPts val="0"/>
              </a:spcAft>
              <a:buClr>
                <a:srgbClr val="333333"/>
              </a:buClr>
              <a:buSzPts val="1100"/>
              <a:buFont typeface="Montserrat"/>
              <a:buChar char="●"/>
            </a:pPr>
            <a:r>
              <a:rPr lang="en-US" sz="1100" b="1">
                <a:solidFill>
                  <a:srgbClr val="333333"/>
                </a:solidFill>
                <a:highlight>
                  <a:schemeClr val="lt1"/>
                </a:highlight>
                <a:latin typeface="Montserrat"/>
                <a:ea typeface="Montserrat"/>
                <a:cs typeface="Montserrat"/>
                <a:sym typeface="Montserrat"/>
              </a:rPr>
              <a:t>Strategic Alignment: </a:t>
            </a:r>
            <a:r>
              <a:rPr lang="en-US" sz="1100">
                <a:solidFill>
                  <a:srgbClr val="333333"/>
                </a:solidFill>
                <a:highlight>
                  <a:schemeClr val="lt1"/>
                </a:highlight>
                <a:latin typeface="Montserrat"/>
                <a:ea typeface="Montserrat"/>
                <a:cs typeface="Montserrat"/>
                <a:sym typeface="Montserrat"/>
              </a:rPr>
              <a:t>Are our efforts aligning with overarching business objectives, utilizing AI advancements to fortify our strategic direction?</a:t>
            </a:r>
            <a:endParaRPr sz="1100">
              <a:solidFill>
                <a:srgbClr val="333333"/>
              </a:solidFill>
              <a:highlight>
                <a:schemeClr val="lt1"/>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endParaRPr sz="1100">
              <a:solidFill>
                <a:srgbClr val="333333"/>
              </a:solidFill>
              <a:highlight>
                <a:schemeClr val="lt1"/>
              </a:highlight>
              <a:latin typeface="Montserrat"/>
              <a:ea typeface="Montserrat"/>
              <a:cs typeface="Montserrat"/>
              <a:sym typeface="Montserrat"/>
            </a:endParaRPr>
          </a:p>
          <a:p>
            <a:pPr marL="0" lvl="0" indent="0" algn="l" rtl="0">
              <a:lnSpc>
                <a:spcPct val="100000"/>
              </a:lnSpc>
              <a:spcBef>
                <a:spcPts val="0"/>
              </a:spcBef>
              <a:spcAft>
                <a:spcPts val="0"/>
              </a:spcAft>
              <a:buSzPts val="1400"/>
              <a:buNone/>
            </a:pPr>
            <a:r>
              <a:rPr lang="en-US" sz="1100">
                <a:solidFill>
                  <a:srgbClr val="333333"/>
                </a:solidFill>
                <a:highlight>
                  <a:schemeClr val="lt1"/>
                </a:highlight>
                <a:latin typeface="Montserrat"/>
                <a:ea typeface="Montserrat"/>
                <a:cs typeface="Montserrat"/>
                <a:sym typeface="Montserrat"/>
              </a:rPr>
              <a:t>By integrating these objectives into our workflow, we can harness AI innovations to propel our accounting and auditing practices into a new era of efficiency and effectiveness.</a:t>
            </a:r>
            <a:endParaRPr sz="1100">
              <a:solidFill>
                <a:srgbClr val="333333"/>
              </a:solidFill>
              <a:highlight>
                <a:schemeClr val="lt1"/>
              </a:highlight>
              <a:latin typeface="Montserrat"/>
              <a:ea typeface="Montserrat"/>
              <a:cs typeface="Montserrat"/>
              <a:sym typeface="Montserrat"/>
            </a:endParaRPr>
          </a:p>
        </p:txBody>
      </p:sp>
      <p:sp>
        <p:nvSpPr>
          <p:cNvPr id="556" name="Google Shape;556;g2fb22b7b7fe_0_10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2fb22b7b7fe_0_11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9" name="Google Shape;569;g2fb22b7b7fe_0_11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a:solidFill>
                  <a:srgbClr val="0D0D0D"/>
                </a:solidFill>
                <a:highlight>
                  <a:schemeClr val="lt1"/>
                </a:highlight>
                <a:latin typeface="Montserrat"/>
                <a:ea typeface="Montserrat"/>
                <a:cs typeface="Montserrat"/>
                <a:sym typeface="Montserrat"/>
              </a:rPr>
              <a:t>In our course, we emphasize the importance of interconnected practices and seamless data flows between clients. I encourage viewing applications as virtual full-time employees (FTEs), integral to the operational ecosystem. Additionally, I suggest you in selecting suitable platforms to optimize efficiency and facilitate smooth data management processes.</a:t>
            </a:r>
            <a:endParaRPr>
              <a:solidFill>
                <a:srgbClr val="0D0D0D"/>
              </a:solidFill>
              <a:highlight>
                <a:schemeClr val="lt1"/>
              </a:highlight>
              <a:latin typeface="Montserrat"/>
              <a:ea typeface="Montserrat"/>
              <a:cs typeface="Montserrat"/>
              <a:sym typeface="Montserrat"/>
            </a:endParaRPr>
          </a:p>
        </p:txBody>
      </p:sp>
      <p:sp>
        <p:nvSpPr>
          <p:cNvPr id="570" name="Google Shape;570;g2fb22b7b7fe_0_11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g2fb22b7b7fe_0_12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 name="Google Shape;580;g2fb22b7b7fe_0_12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317500" algn="l" rtl="0">
              <a:lnSpc>
                <a:spcPct val="100000"/>
              </a:lnSpc>
              <a:spcBef>
                <a:spcPts val="0"/>
              </a:spcBef>
              <a:spcAft>
                <a:spcPts val="0"/>
              </a:spcAft>
              <a:buClr>
                <a:srgbClr val="0D0D0D"/>
              </a:buClr>
              <a:buSzPts val="1400"/>
              <a:buFont typeface="Montserrat"/>
              <a:buChar char="●"/>
            </a:pPr>
            <a:endParaRPr>
              <a:solidFill>
                <a:srgbClr val="0D0D0D"/>
              </a:solidFill>
              <a:highlight>
                <a:schemeClr val="lt1"/>
              </a:highlight>
              <a:latin typeface="Montserrat"/>
              <a:ea typeface="Montserrat"/>
              <a:cs typeface="Montserrat"/>
              <a:sym typeface="Montserrat"/>
            </a:endParaRPr>
          </a:p>
        </p:txBody>
      </p:sp>
      <p:sp>
        <p:nvSpPr>
          <p:cNvPr id="581" name="Google Shape;581;g2fb22b7b7fe_0_12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c8adcbb8a8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g2c8adcbb8a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144" name="Google Shape;144;g2c8adcbb8a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22463cc49bb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2" name="Google Shape;592;g22463cc49bb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593" name="Google Shape;593;g22463cc49bb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g22463cc49bb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3" name="Google Shape;603;g22463cc49bb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604" name="Google Shape;604;g22463cc49bb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2fb22b7b7fe_0_8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4" name="Google Shape;614;g2fb22b7b7fe_0_8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5" name="Google Shape;615;g2fb22b7b7fe_0_8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42</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2fb22b7b7fe_0_2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2fb22b7b7fe_0_27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75000"/>
              </a:lnSpc>
              <a:spcBef>
                <a:spcPts val="0"/>
              </a:spcBef>
              <a:spcAft>
                <a:spcPts val="0"/>
              </a:spcAft>
              <a:buClr>
                <a:schemeClr val="dk1"/>
              </a:buClr>
              <a:buSzPts val="1100"/>
              <a:buFont typeface="Arial"/>
              <a:buNone/>
            </a:pPr>
            <a:r>
              <a:rPr lang="en-US">
                <a:solidFill>
                  <a:srgbClr val="1F1F1F"/>
                </a:solidFill>
                <a:latin typeface="Montserrat"/>
                <a:ea typeface="Montserrat"/>
                <a:cs typeface="Montserrat"/>
                <a:sym typeface="Montserrat"/>
              </a:rPr>
              <a:t>Here's a breakdown of what to consider when preparing a Balance Sheet and P&amp;L statement from a General Ledger using ChatGPT or Gemini:</a:t>
            </a:r>
            <a:endParaRPr>
              <a:solidFill>
                <a:srgbClr val="1F1F1F"/>
              </a:solidFill>
              <a:latin typeface="Montserrat"/>
              <a:ea typeface="Montserrat"/>
              <a:cs typeface="Montserrat"/>
              <a:sym typeface="Montserrat"/>
            </a:endParaRPr>
          </a:p>
          <a:p>
            <a:pPr marL="0" lvl="0" indent="0" algn="l" rtl="0">
              <a:lnSpc>
                <a:spcPct val="100000"/>
              </a:lnSpc>
              <a:spcBef>
                <a:spcPts val="1200"/>
              </a:spcBef>
              <a:spcAft>
                <a:spcPts val="0"/>
              </a:spcAft>
              <a:buClr>
                <a:schemeClr val="dk1"/>
              </a:buClr>
              <a:buSzPts val="1100"/>
              <a:buFont typeface="Arial"/>
              <a:buNone/>
            </a:pPr>
            <a:r>
              <a:rPr lang="en-US" b="1">
                <a:solidFill>
                  <a:srgbClr val="1F1F1F"/>
                </a:solidFill>
                <a:latin typeface="Montserrat"/>
                <a:ea typeface="Montserrat"/>
                <a:cs typeface="Montserrat"/>
                <a:sym typeface="Montserrat"/>
              </a:rPr>
              <a:t>Key Considerations</a:t>
            </a:r>
            <a:endParaRPr b="1">
              <a:solidFill>
                <a:srgbClr val="1F1F1F"/>
              </a:solidFill>
              <a:latin typeface="Montserrat"/>
              <a:ea typeface="Montserrat"/>
              <a:cs typeface="Montserrat"/>
              <a:sym typeface="Montserrat"/>
            </a:endParaRPr>
          </a:p>
          <a:p>
            <a:pPr marL="457200" lvl="0" indent="-304800" algn="l" rtl="0">
              <a:lnSpc>
                <a:spcPct val="100000"/>
              </a:lnSpc>
              <a:spcBef>
                <a:spcPts val="1200"/>
              </a:spcBef>
              <a:spcAft>
                <a:spcPts val="0"/>
              </a:spcAft>
              <a:buClr>
                <a:srgbClr val="1F1F1F"/>
              </a:buClr>
              <a:buSzPts val="1200"/>
              <a:buChar char="●"/>
            </a:pPr>
            <a:r>
              <a:rPr lang="en-US" b="1">
                <a:solidFill>
                  <a:srgbClr val="1F1F1F"/>
                </a:solidFill>
                <a:latin typeface="Montserrat"/>
                <a:ea typeface="Montserrat"/>
                <a:cs typeface="Montserrat"/>
                <a:sym typeface="Montserrat"/>
              </a:rPr>
              <a:t>Data Quality:</a:t>
            </a:r>
            <a:r>
              <a:rPr lang="en-US">
                <a:solidFill>
                  <a:srgbClr val="1F1F1F"/>
                </a:solidFill>
                <a:latin typeface="Montserrat"/>
                <a:ea typeface="Montserrat"/>
                <a:cs typeface="Montserrat"/>
                <a:sym typeface="Montserrat"/>
              </a:rPr>
              <a:t> The most important factor is the accuracy and completeness of your General Ledger.</a:t>
            </a:r>
            <a:br>
              <a:rPr lang="en-US">
                <a:solidFill>
                  <a:srgbClr val="1F1F1F"/>
                </a:solidFill>
                <a:latin typeface="Montserrat"/>
                <a:ea typeface="Montserrat"/>
                <a:cs typeface="Montserrat"/>
                <a:sym typeface="Montserrat"/>
              </a:rPr>
            </a:br>
            <a:r>
              <a:rPr lang="en-US" b="1">
                <a:solidFill>
                  <a:srgbClr val="1F1F1F"/>
                </a:solidFill>
                <a:latin typeface="Montserrat"/>
                <a:ea typeface="Montserrat"/>
                <a:cs typeface="Montserrat"/>
                <a:sym typeface="Montserrat"/>
              </a:rPr>
              <a:t>Garbage in, garbage out:</a:t>
            </a:r>
            <a:r>
              <a:rPr lang="en-US">
                <a:solidFill>
                  <a:srgbClr val="1F1F1F"/>
                </a:solidFill>
                <a:latin typeface="Montserrat"/>
                <a:ea typeface="Montserrat"/>
                <a:cs typeface="Montserrat"/>
                <a:sym typeface="Montserrat"/>
              </a:rPr>
              <a:t> Errors or missing data in the General Ledger will directly lead to inaccurate financial statements.</a:t>
            </a:r>
            <a:endParaRPr>
              <a:solidFill>
                <a:srgbClr val="1F1F1F"/>
              </a:solidFill>
              <a:latin typeface="Montserrat"/>
              <a:ea typeface="Montserrat"/>
              <a:cs typeface="Montserrat"/>
              <a:sym typeface="Montserrat"/>
            </a:endParaRPr>
          </a:p>
          <a:p>
            <a:pPr marL="457200" lvl="0" indent="-304800" algn="l" rtl="0">
              <a:lnSpc>
                <a:spcPct val="100000"/>
              </a:lnSpc>
              <a:spcBef>
                <a:spcPts val="0"/>
              </a:spcBef>
              <a:spcAft>
                <a:spcPts val="0"/>
              </a:spcAft>
              <a:buClr>
                <a:srgbClr val="1F1F1F"/>
              </a:buClr>
              <a:buSzPts val="1200"/>
              <a:buChar char="●"/>
            </a:pPr>
            <a:r>
              <a:rPr lang="en-US" b="1">
                <a:solidFill>
                  <a:srgbClr val="1F1F1F"/>
                </a:solidFill>
                <a:latin typeface="Montserrat"/>
                <a:ea typeface="Montserrat"/>
                <a:cs typeface="Montserrat"/>
                <a:sym typeface="Montserrat"/>
              </a:rPr>
              <a:t>Account Mapping:</a:t>
            </a:r>
            <a:r>
              <a:rPr lang="en-US">
                <a:solidFill>
                  <a:srgbClr val="1F1F1F"/>
                </a:solidFill>
                <a:latin typeface="Montserrat"/>
                <a:ea typeface="Montserrat"/>
                <a:cs typeface="Montserrat"/>
                <a:sym typeface="Montserrat"/>
              </a:rPr>
              <a:t> You need to understand how accounts in your General Ledger map to standard Balance Sheet and P&amp;L categories.</a:t>
            </a:r>
            <a:br>
              <a:rPr lang="en-US">
                <a:solidFill>
                  <a:srgbClr val="1F1F1F"/>
                </a:solidFill>
                <a:latin typeface="Montserrat"/>
                <a:ea typeface="Montserrat"/>
                <a:cs typeface="Montserrat"/>
                <a:sym typeface="Montserrat"/>
              </a:rPr>
            </a:br>
            <a:r>
              <a:rPr lang="en-US" b="1">
                <a:solidFill>
                  <a:srgbClr val="1F1F1F"/>
                </a:solidFill>
                <a:latin typeface="Montserrat"/>
                <a:ea typeface="Montserrat"/>
                <a:cs typeface="Montserrat"/>
                <a:sym typeface="Montserrat"/>
              </a:rPr>
              <a:t>Example:</a:t>
            </a:r>
            <a:r>
              <a:rPr lang="en-US">
                <a:solidFill>
                  <a:srgbClr val="1F1F1F"/>
                </a:solidFill>
                <a:latin typeface="Montserrat"/>
                <a:ea typeface="Montserrat"/>
                <a:cs typeface="Montserrat"/>
                <a:sym typeface="Montserrat"/>
              </a:rPr>
              <a:t> Do expense accounts like "Travel Expenses" and "Meals and Entertainment" both roll into a broader "Operating Expenses" category on the P&amp;L?</a:t>
            </a:r>
            <a:endParaRPr>
              <a:solidFill>
                <a:srgbClr val="1F1F1F"/>
              </a:solidFill>
              <a:latin typeface="Montserrat"/>
              <a:ea typeface="Montserrat"/>
              <a:cs typeface="Montserrat"/>
              <a:sym typeface="Montserrat"/>
            </a:endParaRPr>
          </a:p>
          <a:p>
            <a:pPr marL="457200" lvl="0" indent="-304800" algn="l" rtl="0">
              <a:lnSpc>
                <a:spcPct val="100000"/>
              </a:lnSpc>
              <a:spcBef>
                <a:spcPts val="0"/>
              </a:spcBef>
              <a:spcAft>
                <a:spcPts val="0"/>
              </a:spcAft>
              <a:buClr>
                <a:srgbClr val="1F1F1F"/>
              </a:buClr>
              <a:buSzPts val="1200"/>
              <a:buChar char="●"/>
            </a:pPr>
            <a:r>
              <a:rPr lang="en-US" b="1">
                <a:solidFill>
                  <a:srgbClr val="1F1F1F"/>
                </a:solidFill>
                <a:latin typeface="Montserrat"/>
                <a:ea typeface="Montserrat"/>
                <a:cs typeface="Montserrat"/>
                <a:sym typeface="Montserrat"/>
              </a:rPr>
              <a:t>AI Limitations:</a:t>
            </a:r>
            <a:r>
              <a:rPr lang="en-US">
                <a:solidFill>
                  <a:srgbClr val="1F1F1F"/>
                </a:solidFill>
                <a:latin typeface="Montserrat"/>
                <a:ea typeface="Montserrat"/>
                <a:cs typeface="Montserrat"/>
                <a:sym typeface="Montserrat"/>
              </a:rPr>
              <a:t> ChatGPT and Gemini are language models, not accountants. They can generate text and organize information, but they don't understand accounting principles.</a:t>
            </a:r>
            <a:br>
              <a:rPr lang="en-US">
                <a:solidFill>
                  <a:srgbClr val="1F1F1F"/>
                </a:solidFill>
                <a:latin typeface="Montserrat"/>
                <a:ea typeface="Montserrat"/>
                <a:cs typeface="Montserrat"/>
                <a:sym typeface="Montserrat"/>
              </a:rPr>
            </a:br>
            <a:r>
              <a:rPr lang="en-US" b="1">
                <a:solidFill>
                  <a:srgbClr val="1F1F1F"/>
                </a:solidFill>
                <a:latin typeface="Montserrat"/>
                <a:ea typeface="Montserrat"/>
                <a:cs typeface="Montserrat"/>
                <a:sym typeface="Montserrat"/>
              </a:rPr>
              <a:t>Customization is Key:</a:t>
            </a:r>
            <a:r>
              <a:rPr lang="en-US">
                <a:solidFill>
                  <a:srgbClr val="1F1F1F"/>
                </a:solidFill>
                <a:latin typeface="Montserrat"/>
                <a:ea typeface="Montserrat"/>
                <a:cs typeface="Montserrat"/>
                <a:sym typeface="Montserrat"/>
              </a:rPr>
              <a:t> You'll need to provide clear instructions and possibly create custom templates for ChatGPT/Gemini to understand the output format you desire.</a:t>
            </a:r>
            <a:endParaRPr>
              <a:solidFill>
                <a:srgbClr val="1F1F1F"/>
              </a:solidFill>
              <a:latin typeface="Montserrat"/>
              <a:ea typeface="Montserrat"/>
              <a:cs typeface="Montserrat"/>
              <a:sym typeface="Montserrat"/>
            </a:endParaRPr>
          </a:p>
          <a:p>
            <a:pPr marL="0" lvl="0" indent="0" algn="l" rtl="0">
              <a:lnSpc>
                <a:spcPct val="100000"/>
              </a:lnSpc>
              <a:spcBef>
                <a:spcPts val="300"/>
              </a:spcBef>
              <a:spcAft>
                <a:spcPts val="0"/>
              </a:spcAft>
              <a:buNone/>
            </a:pPr>
            <a:r>
              <a:rPr lang="en-US" b="1">
                <a:solidFill>
                  <a:srgbClr val="1F1F1F"/>
                </a:solidFill>
                <a:latin typeface="Montserrat"/>
                <a:ea typeface="Montserrat"/>
                <a:cs typeface="Montserrat"/>
                <a:sym typeface="Montserrat"/>
              </a:rPr>
              <a:t>How to Prepare with ChatGPT/Gemini</a:t>
            </a:r>
            <a:endParaRPr b="1">
              <a:solidFill>
                <a:srgbClr val="1F1F1F"/>
              </a:solidFill>
              <a:latin typeface="Montserrat"/>
              <a:ea typeface="Montserrat"/>
              <a:cs typeface="Montserrat"/>
              <a:sym typeface="Montserrat"/>
            </a:endParaRPr>
          </a:p>
          <a:p>
            <a:pPr marL="457200" lvl="0" indent="-304800" algn="l" rtl="0">
              <a:lnSpc>
                <a:spcPct val="100000"/>
              </a:lnSpc>
              <a:spcBef>
                <a:spcPts val="300"/>
              </a:spcBef>
              <a:spcAft>
                <a:spcPts val="0"/>
              </a:spcAft>
              <a:buClr>
                <a:srgbClr val="1F1F1F"/>
              </a:buClr>
              <a:buSzPts val="1200"/>
              <a:buAutoNum type="arabicPeriod"/>
            </a:pPr>
            <a:r>
              <a:rPr lang="en-US" b="1">
                <a:solidFill>
                  <a:srgbClr val="1F1F1F"/>
                </a:solidFill>
                <a:latin typeface="Montserrat"/>
                <a:ea typeface="Montserrat"/>
                <a:cs typeface="Montserrat"/>
                <a:sym typeface="Montserrat"/>
              </a:rPr>
              <a:t>Clean General Ledger:</a:t>
            </a:r>
            <a:r>
              <a:rPr lang="en-US">
                <a:solidFill>
                  <a:srgbClr val="1F1F1F"/>
                </a:solidFill>
                <a:latin typeface="Montserrat"/>
                <a:ea typeface="Montserrat"/>
                <a:cs typeface="Montserrat"/>
                <a:sym typeface="Montserrat"/>
              </a:rPr>
              <a:t> Ensure your General Ledger data is accurate, categorized correctly, and spans the correct time period you want to report on.</a:t>
            </a:r>
            <a:endParaRPr>
              <a:solidFill>
                <a:srgbClr val="1F1F1F"/>
              </a:solidFill>
              <a:latin typeface="Montserrat"/>
              <a:ea typeface="Montserrat"/>
              <a:cs typeface="Montserrat"/>
              <a:sym typeface="Montserrat"/>
            </a:endParaRPr>
          </a:p>
          <a:p>
            <a:pPr marL="457200" lvl="0" indent="-304800" algn="l" rtl="0">
              <a:lnSpc>
                <a:spcPct val="100000"/>
              </a:lnSpc>
              <a:spcBef>
                <a:spcPts val="0"/>
              </a:spcBef>
              <a:spcAft>
                <a:spcPts val="0"/>
              </a:spcAft>
              <a:buClr>
                <a:srgbClr val="1F1F1F"/>
              </a:buClr>
              <a:buSzPts val="1200"/>
              <a:buAutoNum type="arabicPeriod"/>
            </a:pPr>
            <a:r>
              <a:rPr lang="en-US" b="1">
                <a:solidFill>
                  <a:srgbClr val="1F1F1F"/>
                </a:solidFill>
                <a:latin typeface="Montserrat"/>
                <a:ea typeface="Montserrat"/>
                <a:cs typeface="Montserrat"/>
                <a:sym typeface="Montserrat"/>
              </a:rPr>
              <a:t>Create a Chart of Accounts:</a:t>
            </a:r>
            <a:r>
              <a:rPr lang="en-US">
                <a:solidFill>
                  <a:srgbClr val="1F1F1F"/>
                </a:solidFill>
                <a:latin typeface="Montserrat"/>
                <a:ea typeface="Montserrat"/>
                <a:cs typeface="Montserrat"/>
                <a:sym typeface="Montserrat"/>
              </a:rPr>
              <a:t> If you don't have one, list all your General Ledger accounts and map them to their corresponding Balance Sheet or P&amp;L categories (Assets, Liabilities, Equity, Revenue, Expenses).</a:t>
            </a:r>
            <a:br>
              <a:rPr lang="en-US">
                <a:solidFill>
                  <a:srgbClr val="1F1F1F"/>
                </a:solidFill>
                <a:latin typeface="Montserrat"/>
                <a:ea typeface="Montserrat"/>
                <a:cs typeface="Montserrat"/>
                <a:sym typeface="Montserrat"/>
              </a:rPr>
            </a:br>
            <a:r>
              <a:rPr lang="en-US" b="1">
                <a:solidFill>
                  <a:srgbClr val="1F1F1F"/>
                </a:solidFill>
                <a:latin typeface="Montserrat"/>
                <a:ea typeface="Montserrat"/>
                <a:cs typeface="Montserrat"/>
                <a:sym typeface="Montserrat"/>
              </a:rPr>
              <a:t>Define Your Prompts:</a:t>
            </a:r>
            <a:r>
              <a:rPr lang="en-US">
                <a:solidFill>
                  <a:srgbClr val="1F1F1F"/>
                </a:solidFill>
                <a:latin typeface="Montserrat"/>
                <a:ea typeface="Montserrat"/>
                <a:cs typeface="Montserrat"/>
                <a:sym typeface="Montserrat"/>
              </a:rPr>
              <a:t> Craft specific instructions for ChatGPT/Gemini. Here are some examples:</a:t>
            </a:r>
            <a:br>
              <a:rPr lang="en-US">
                <a:solidFill>
                  <a:srgbClr val="1F1F1F"/>
                </a:solidFill>
                <a:latin typeface="Montserrat"/>
                <a:ea typeface="Montserrat"/>
                <a:cs typeface="Montserrat"/>
                <a:sym typeface="Montserrat"/>
              </a:rPr>
            </a:br>
            <a:r>
              <a:rPr lang="en-US" b="1">
                <a:solidFill>
                  <a:srgbClr val="1F1F1F"/>
                </a:solidFill>
                <a:latin typeface="Montserrat"/>
                <a:ea typeface="Montserrat"/>
                <a:cs typeface="Montserrat"/>
                <a:sym typeface="Montserrat"/>
              </a:rPr>
              <a:t>Prompt:</a:t>
            </a:r>
            <a:r>
              <a:rPr lang="en-US">
                <a:solidFill>
                  <a:srgbClr val="1F1F1F"/>
                </a:solidFill>
                <a:latin typeface="Montserrat"/>
                <a:ea typeface="Montserrat"/>
                <a:cs typeface="Montserrat"/>
                <a:sym typeface="Montserrat"/>
              </a:rPr>
              <a:t> "Using this data from my General Ledger, create a Balance Sheet as of [date]."</a:t>
            </a:r>
            <a:endParaRPr>
              <a:solidFill>
                <a:srgbClr val="1F1F1F"/>
              </a:solidFill>
              <a:latin typeface="Montserrat"/>
              <a:ea typeface="Montserrat"/>
              <a:cs typeface="Montserrat"/>
              <a:sym typeface="Montserrat"/>
            </a:endParaRPr>
          </a:p>
          <a:p>
            <a:pPr marL="457200" lvl="0" indent="0" algn="l" rtl="0">
              <a:lnSpc>
                <a:spcPct val="100000"/>
              </a:lnSpc>
              <a:spcBef>
                <a:spcPts val="300"/>
              </a:spcBef>
              <a:spcAft>
                <a:spcPts val="0"/>
              </a:spcAft>
              <a:buNone/>
            </a:pPr>
            <a:r>
              <a:rPr lang="en-US" b="1">
                <a:solidFill>
                  <a:srgbClr val="1F1F1F"/>
                </a:solidFill>
                <a:latin typeface="Montserrat"/>
                <a:ea typeface="Montserrat"/>
                <a:cs typeface="Montserrat"/>
                <a:sym typeface="Montserrat"/>
              </a:rPr>
              <a:t>Prompt:</a:t>
            </a:r>
            <a:r>
              <a:rPr lang="en-US">
                <a:solidFill>
                  <a:srgbClr val="1F1F1F"/>
                </a:solidFill>
                <a:latin typeface="Montserrat"/>
                <a:ea typeface="Montserrat"/>
                <a:cs typeface="Montserrat"/>
                <a:sym typeface="Montserrat"/>
              </a:rPr>
              <a:t> "Generate a Profit and Loss Statement for the period [start date] to [end date], using the account information in this table."</a:t>
            </a:r>
            <a:endParaRPr>
              <a:solidFill>
                <a:srgbClr val="1F1F1F"/>
              </a:solidFill>
              <a:latin typeface="Montserrat"/>
              <a:ea typeface="Montserrat"/>
              <a:cs typeface="Montserrat"/>
              <a:sym typeface="Montserrat"/>
            </a:endParaRPr>
          </a:p>
          <a:p>
            <a:pPr marL="457200" lvl="0" indent="-304800" algn="l" rtl="0">
              <a:lnSpc>
                <a:spcPct val="100000"/>
              </a:lnSpc>
              <a:spcBef>
                <a:spcPts val="300"/>
              </a:spcBef>
              <a:spcAft>
                <a:spcPts val="0"/>
              </a:spcAft>
              <a:buClr>
                <a:srgbClr val="1F1F1F"/>
              </a:buClr>
              <a:buSzPts val="1200"/>
              <a:buAutoNum type="arabicPeriod"/>
            </a:pPr>
            <a:r>
              <a:rPr lang="en-US" b="1">
                <a:solidFill>
                  <a:srgbClr val="1F1F1F"/>
                </a:solidFill>
                <a:latin typeface="Montserrat"/>
                <a:ea typeface="Montserrat"/>
                <a:cs typeface="Montserrat"/>
                <a:sym typeface="Montserrat"/>
              </a:rPr>
              <a:t>Provide Format Examples:</a:t>
            </a:r>
            <a:r>
              <a:rPr lang="en-US">
                <a:solidFill>
                  <a:srgbClr val="1F1F1F"/>
                </a:solidFill>
                <a:latin typeface="Montserrat"/>
                <a:ea typeface="Montserrat"/>
                <a:cs typeface="Montserrat"/>
                <a:sym typeface="Montserrat"/>
              </a:rPr>
              <a:t> If you have a specific layout in mind for the financial statements, show it to ChatGPT/Gemini as an example.</a:t>
            </a:r>
            <a:br>
              <a:rPr lang="en-US">
                <a:solidFill>
                  <a:srgbClr val="1F1F1F"/>
                </a:solidFill>
                <a:latin typeface="Montserrat"/>
                <a:ea typeface="Montserrat"/>
                <a:cs typeface="Montserrat"/>
                <a:sym typeface="Montserrat"/>
              </a:rPr>
            </a:br>
            <a:endParaRPr>
              <a:solidFill>
                <a:srgbClr val="1F1F1F"/>
              </a:solidFill>
              <a:latin typeface="Montserrat"/>
              <a:ea typeface="Montserrat"/>
              <a:cs typeface="Montserrat"/>
              <a:sym typeface="Montserrat"/>
            </a:endParaRPr>
          </a:p>
          <a:p>
            <a:pPr marL="0" lvl="0" indent="0" algn="l" rtl="0">
              <a:lnSpc>
                <a:spcPct val="100000"/>
              </a:lnSpc>
              <a:spcBef>
                <a:spcPts val="1200"/>
              </a:spcBef>
              <a:spcAft>
                <a:spcPts val="0"/>
              </a:spcAft>
              <a:buClr>
                <a:schemeClr val="dk1"/>
              </a:buClr>
              <a:buSzPts val="1100"/>
              <a:buFont typeface="Arial"/>
              <a:buNone/>
            </a:pPr>
            <a:r>
              <a:rPr lang="en-US" b="1">
                <a:solidFill>
                  <a:srgbClr val="1F1F1F"/>
                </a:solidFill>
                <a:latin typeface="Montserrat"/>
                <a:ea typeface="Montserrat"/>
                <a:cs typeface="Montserrat"/>
                <a:sym typeface="Montserrat"/>
              </a:rPr>
              <a:t>Additional Tips</a:t>
            </a:r>
            <a:endParaRPr b="1">
              <a:solidFill>
                <a:srgbClr val="1F1F1F"/>
              </a:solidFill>
              <a:latin typeface="Montserrat"/>
              <a:ea typeface="Montserrat"/>
              <a:cs typeface="Montserrat"/>
              <a:sym typeface="Montserrat"/>
            </a:endParaRPr>
          </a:p>
          <a:p>
            <a:pPr marL="457200" lvl="0" indent="-304800" algn="l" rtl="0">
              <a:lnSpc>
                <a:spcPct val="100000"/>
              </a:lnSpc>
              <a:spcBef>
                <a:spcPts val="1200"/>
              </a:spcBef>
              <a:spcAft>
                <a:spcPts val="0"/>
              </a:spcAft>
              <a:buClr>
                <a:srgbClr val="1F1F1F"/>
              </a:buClr>
              <a:buSzPts val="1200"/>
              <a:buChar char="●"/>
            </a:pPr>
            <a:r>
              <a:rPr lang="en-US" b="1">
                <a:solidFill>
                  <a:srgbClr val="1F1F1F"/>
                </a:solidFill>
                <a:latin typeface="Montserrat"/>
                <a:ea typeface="Montserrat"/>
                <a:cs typeface="Montserrat"/>
                <a:sym typeface="Montserrat"/>
              </a:rPr>
              <a:t>Start Simple:</a:t>
            </a:r>
            <a:r>
              <a:rPr lang="en-US">
                <a:solidFill>
                  <a:srgbClr val="1F1F1F"/>
                </a:solidFill>
                <a:latin typeface="Montserrat"/>
                <a:ea typeface="Montserrat"/>
                <a:cs typeface="Montserrat"/>
                <a:sym typeface="Montserrat"/>
              </a:rPr>
              <a:t> Begin with a short time period (e.g., a month) to understand the AI's capabilities and refine your prompts.</a:t>
            </a:r>
            <a:endParaRPr>
              <a:solidFill>
                <a:srgbClr val="1F1F1F"/>
              </a:solidFill>
              <a:latin typeface="Montserrat"/>
              <a:ea typeface="Montserrat"/>
              <a:cs typeface="Montserrat"/>
              <a:sym typeface="Montserrat"/>
            </a:endParaRPr>
          </a:p>
          <a:p>
            <a:pPr marL="457200" lvl="0" indent="-304800" algn="l" rtl="0">
              <a:lnSpc>
                <a:spcPct val="100000"/>
              </a:lnSpc>
              <a:spcBef>
                <a:spcPts val="0"/>
              </a:spcBef>
              <a:spcAft>
                <a:spcPts val="0"/>
              </a:spcAft>
              <a:buClr>
                <a:srgbClr val="1F1F1F"/>
              </a:buClr>
              <a:buSzPts val="1200"/>
              <a:buChar char="●"/>
            </a:pPr>
            <a:r>
              <a:rPr lang="en-US" b="1">
                <a:solidFill>
                  <a:srgbClr val="1F1F1F"/>
                </a:solidFill>
                <a:latin typeface="Montserrat"/>
                <a:ea typeface="Montserrat"/>
                <a:cs typeface="Montserrat"/>
                <a:sym typeface="Montserrat"/>
              </a:rPr>
              <a:t>Iterate:</a:t>
            </a:r>
            <a:r>
              <a:rPr lang="en-US">
                <a:solidFill>
                  <a:srgbClr val="1F1F1F"/>
                </a:solidFill>
                <a:latin typeface="Montserrat"/>
                <a:ea typeface="Montserrat"/>
                <a:cs typeface="Montserrat"/>
                <a:sym typeface="Montserrat"/>
              </a:rPr>
              <a:t> Expect to provide feedback and adjust your prompts multiple times to get the desired output.</a:t>
            </a:r>
            <a:endParaRPr>
              <a:solidFill>
                <a:srgbClr val="1F1F1F"/>
              </a:solidFill>
              <a:latin typeface="Montserrat"/>
              <a:ea typeface="Montserrat"/>
              <a:cs typeface="Montserrat"/>
              <a:sym typeface="Montserrat"/>
            </a:endParaRPr>
          </a:p>
          <a:p>
            <a:pPr marL="457200" lvl="0" indent="-304800" algn="l" rtl="0">
              <a:lnSpc>
                <a:spcPct val="100000"/>
              </a:lnSpc>
              <a:spcBef>
                <a:spcPts val="0"/>
              </a:spcBef>
              <a:spcAft>
                <a:spcPts val="0"/>
              </a:spcAft>
              <a:buClr>
                <a:srgbClr val="1F1F1F"/>
              </a:buClr>
              <a:buSzPts val="1200"/>
              <a:buChar char="●"/>
            </a:pPr>
            <a:r>
              <a:rPr lang="en-US" b="1">
                <a:solidFill>
                  <a:srgbClr val="1F1F1F"/>
                </a:solidFill>
                <a:latin typeface="Montserrat"/>
                <a:ea typeface="Montserrat"/>
                <a:cs typeface="Montserrat"/>
                <a:sym typeface="Montserrat"/>
              </a:rPr>
              <a:t>Human Verification Essential:</a:t>
            </a:r>
            <a:r>
              <a:rPr lang="en-US">
                <a:solidFill>
                  <a:srgbClr val="1F1F1F"/>
                </a:solidFill>
                <a:latin typeface="Montserrat"/>
                <a:ea typeface="Montserrat"/>
                <a:cs typeface="Montserrat"/>
                <a:sym typeface="Montserrat"/>
              </a:rPr>
              <a:t> </a:t>
            </a:r>
            <a:r>
              <a:rPr lang="en-US" b="1">
                <a:solidFill>
                  <a:srgbClr val="1F1F1F"/>
                </a:solidFill>
                <a:latin typeface="Montserrat"/>
                <a:ea typeface="Montserrat"/>
                <a:cs typeface="Montserrat"/>
                <a:sym typeface="Montserrat"/>
              </a:rPr>
              <a:t>Never</a:t>
            </a:r>
            <a:r>
              <a:rPr lang="en-US">
                <a:solidFill>
                  <a:srgbClr val="1F1F1F"/>
                </a:solidFill>
                <a:latin typeface="Montserrat"/>
                <a:ea typeface="Montserrat"/>
                <a:cs typeface="Montserrat"/>
                <a:sym typeface="Montserrat"/>
              </a:rPr>
              <a:t> rely on AI-generated financial statements. It has to be reviewed by a human with accounting knowledge.</a:t>
            </a:r>
            <a:endParaRPr>
              <a:solidFill>
                <a:srgbClr val="1F1F1F"/>
              </a:solidFill>
              <a:latin typeface="Montserrat"/>
              <a:ea typeface="Montserrat"/>
              <a:cs typeface="Montserrat"/>
              <a:sym typeface="Montserrat"/>
            </a:endParaRPr>
          </a:p>
          <a:p>
            <a:pPr marL="0" lvl="0" indent="0" algn="l" rtl="0">
              <a:lnSpc>
                <a:spcPct val="100000"/>
              </a:lnSpc>
              <a:spcBef>
                <a:spcPts val="1200"/>
              </a:spcBef>
              <a:spcAft>
                <a:spcPts val="0"/>
              </a:spcAft>
              <a:buClr>
                <a:schemeClr val="dk1"/>
              </a:buClr>
              <a:buSzPts val="1100"/>
              <a:buFont typeface="Arial"/>
              <a:buNone/>
            </a:pPr>
            <a:r>
              <a:rPr lang="en-US" b="1">
                <a:solidFill>
                  <a:srgbClr val="1F1F1F"/>
                </a:solidFill>
                <a:latin typeface="Montserrat"/>
                <a:ea typeface="Montserrat"/>
                <a:cs typeface="Montserrat"/>
                <a:sym typeface="Montserrat"/>
              </a:rPr>
              <a:t>Limitations</a:t>
            </a:r>
            <a:endParaRPr b="1">
              <a:solidFill>
                <a:srgbClr val="1F1F1F"/>
              </a:solidFill>
              <a:latin typeface="Montserrat"/>
              <a:ea typeface="Montserrat"/>
              <a:cs typeface="Montserrat"/>
              <a:sym typeface="Montserrat"/>
            </a:endParaRPr>
          </a:p>
          <a:p>
            <a:pPr marL="457200" lvl="0" indent="-304800" algn="l" rtl="0">
              <a:lnSpc>
                <a:spcPct val="100000"/>
              </a:lnSpc>
              <a:spcBef>
                <a:spcPts val="1200"/>
              </a:spcBef>
              <a:spcAft>
                <a:spcPts val="0"/>
              </a:spcAft>
              <a:buClr>
                <a:srgbClr val="1F1F1F"/>
              </a:buClr>
              <a:buSzPts val="1200"/>
              <a:buChar char="●"/>
            </a:pPr>
            <a:r>
              <a:rPr lang="en-US" b="1">
                <a:solidFill>
                  <a:srgbClr val="1F1F1F"/>
                </a:solidFill>
                <a:latin typeface="Montserrat"/>
                <a:ea typeface="Montserrat"/>
                <a:cs typeface="Montserrat"/>
                <a:sym typeface="Montserrat"/>
              </a:rPr>
              <a:t>Complexity:</a:t>
            </a:r>
            <a:r>
              <a:rPr lang="en-US">
                <a:solidFill>
                  <a:srgbClr val="1F1F1F"/>
                </a:solidFill>
                <a:latin typeface="Montserrat"/>
                <a:ea typeface="Montserrat"/>
                <a:cs typeface="Montserrat"/>
                <a:sym typeface="Montserrat"/>
              </a:rPr>
              <a:t> AI might struggle with complex accounting scenarios, adjustments, or industry-specific reporting standards.</a:t>
            </a:r>
            <a:endParaRPr>
              <a:solidFill>
                <a:srgbClr val="1F1F1F"/>
              </a:solidFill>
              <a:latin typeface="Montserrat"/>
              <a:ea typeface="Montserrat"/>
              <a:cs typeface="Montserrat"/>
              <a:sym typeface="Montserrat"/>
            </a:endParaRPr>
          </a:p>
          <a:p>
            <a:pPr marL="457200" lvl="0" indent="-304800" algn="l" rtl="0">
              <a:lnSpc>
                <a:spcPct val="100000"/>
              </a:lnSpc>
              <a:spcBef>
                <a:spcPts val="0"/>
              </a:spcBef>
              <a:spcAft>
                <a:spcPts val="0"/>
              </a:spcAft>
              <a:buClr>
                <a:srgbClr val="1F1F1F"/>
              </a:buClr>
              <a:buSzPts val="1200"/>
              <a:buChar char="●"/>
            </a:pPr>
            <a:r>
              <a:rPr lang="en-US" b="1">
                <a:solidFill>
                  <a:srgbClr val="1F1F1F"/>
                </a:solidFill>
                <a:latin typeface="Montserrat"/>
                <a:ea typeface="Montserrat"/>
                <a:cs typeface="Montserrat"/>
                <a:sym typeface="Montserrat"/>
              </a:rPr>
              <a:t>Judgment:</a:t>
            </a:r>
            <a:r>
              <a:rPr lang="en-US">
                <a:solidFill>
                  <a:srgbClr val="1F1F1F"/>
                </a:solidFill>
                <a:latin typeface="Montserrat"/>
                <a:ea typeface="Montserrat"/>
                <a:cs typeface="Montserrat"/>
                <a:sym typeface="Montserrat"/>
              </a:rPr>
              <a:t> AI lacks the professional judgment an accountant employs when interpreting financial data and making reporting decisions.</a:t>
            </a:r>
            <a:endParaRPr>
              <a:solidFill>
                <a:srgbClr val="1F1F1F"/>
              </a:solidFill>
              <a:latin typeface="Montserrat"/>
              <a:ea typeface="Montserrat"/>
              <a:cs typeface="Montserrat"/>
              <a:sym typeface="Montserrat"/>
            </a:endParaRPr>
          </a:p>
          <a:p>
            <a:pPr marL="0" lvl="0" indent="0" algn="l" rtl="0">
              <a:lnSpc>
                <a:spcPct val="100000"/>
              </a:lnSpc>
              <a:spcBef>
                <a:spcPts val="1200"/>
              </a:spcBef>
              <a:spcAft>
                <a:spcPts val="0"/>
              </a:spcAft>
              <a:buClr>
                <a:schemeClr val="dk1"/>
              </a:buClr>
              <a:buSzPts val="1100"/>
              <a:buFont typeface="Arial"/>
              <a:buNone/>
            </a:pPr>
            <a:r>
              <a:rPr lang="en-US" b="1">
                <a:solidFill>
                  <a:srgbClr val="1F1F1F"/>
                </a:solidFill>
                <a:latin typeface="Montserrat"/>
                <a:ea typeface="Montserrat"/>
                <a:cs typeface="Montserrat"/>
                <a:sym typeface="Montserrat"/>
              </a:rPr>
              <a:t>In Summary:</a:t>
            </a:r>
            <a:r>
              <a:rPr lang="en-US">
                <a:solidFill>
                  <a:srgbClr val="1F1F1F"/>
                </a:solidFill>
                <a:latin typeface="Montserrat"/>
                <a:ea typeface="Montserrat"/>
                <a:cs typeface="Montserrat"/>
                <a:sym typeface="Montserrat"/>
              </a:rPr>
              <a:t> ChatGPT/Gemini can be helpful tools to </a:t>
            </a:r>
            <a:r>
              <a:rPr lang="en-US" i="1">
                <a:solidFill>
                  <a:srgbClr val="1F1F1F"/>
                </a:solidFill>
                <a:latin typeface="Montserrat"/>
                <a:ea typeface="Montserrat"/>
                <a:cs typeface="Montserrat"/>
                <a:sym typeface="Montserrat"/>
              </a:rPr>
              <a:t>assist</a:t>
            </a:r>
            <a:r>
              <a:rPr lang="en-US">
                <a:solidFill>
                  <a:srgbClr val="1F1F1F"/>
                </a:solidFill>
                <a:latin typeface="Montserrat"/>
                <a:ea typeface="Montserrat"/>
                <a:cs typeface="Montserrat"/>
                <a:sym typeface="Montserrat"/>
              </a:rPr>
              <a:t> with the mechanics of generating financial statements, but they cannot replace the expertise and review of a qualified accountant.</a:t>
            </a:r>
            <a:endParaRPr>
              <a:solidFill>
                <a:srgbClr val="1F1F1F"/>
              </a:solidFill>
              <a:latin typeface="Montserrat"/>
              <a:ea typeface="Montserrat"/>
              <a:cs typeface="Montserrat"/>
              <a:sym typeface="Montserrat"/>
            </a:endParaRPr>
          </a:p>
          <a:p>
            <a:pPr marL="0" lvl="0" indent="0" algn="l" rtl="0">
              <a:lnSpc>
                <a:spcPct val="100000"/>
              </a:lnSpc>
              <a:spcBef>
                <a:spcPts val="1200"/>
              </a:spcBef>
              <a:spcAft>
                <a:spcPts val="0"/>
              </a:spcAft>
              <a:buClr>
                <a:schemeClr val="dk1"/>
              </a:buClr>
              <a:buSzPts val="1100"/>
              <a:buFont typeface="Arial"/>
              <a:buNone/>
            </a:pPr>
            <a:r>
              <a:rPr lang="en-US">
                <a:solidFill>
                  <a:srgbClr val="1F1F1F"/>
                </a:solidFill>
                <a:latin typeface="Montserrat"/>
                <a:ea typeface="Montserrat"/>
                <a:cs typeface="Montserrat"/>
                <a:sym typeface="Montserrat"/>
              </a:rPr>
              <a:t>Python is a fantastic choice for automating the process of generating a Balance Sheet and P&amp;L statement from a General Ledger. Here's why and how:</a:t>
            </a:r>
            <a:endParaRPr>
              <a:solidFill>
                <a:srgbClr val="1F1F1F"/>
              </a:solidFill>
              <a:latin typeface="Montserrat"/>
              <a:ea typeface="Montserrat"/>
              <a:cs typeface="Montserrat"/>
              <a:sym typeface="Montserrat"/>
            </a:endParaRPr>
          </a:p>
          <a:p>
            <a:pPr marL="457200" lvl="0" indent="-304800" algn="l" rtl="0">
              <a:lnSpc>
                <a:spcPct val="100000"/>
              </a:lnSpc>
              <a:spcBef>
                <a:spcPts val="1200"/>
              </a:spcBef>
              <a:spcAft>
                <a:spcPts val="0"/>
              </a:spcAft>
              <a:buClr>
                <a:srgbClr val="1F1F1F"/>
              </a:buClr>
              <a:buSzPts val="1200"/>
              <a:buChar char="●"/>
            </a:pPr>
            <a:r>
              <a:rPr lang="en-US" b="1">
                <a:solidFill>
                  <a:srgbClr val="1F1F1F"/>
                </a:solidFill>
                <a:latin typeface="Montserrat"/>
                <a:ea typeface="Montserrat"/>
                <a:cs typeface="Montserrat"/>
                <a:sym typeface="Montserrat"/>
              </a:rPr>
              <a:t>Data Handling:</a:t>
            </a:r>
            <a:r>
              <a:rPr lang="en-US">
                <a:solidFill>
                  <a:srgbClr val="1F1F1F"/>
                </a:solidFill>
                <a:latin typeface="Montserrat"/>
                <a:ea typeface="Montserrat"/>
                <a:cs typeface="Montserrat"/>
                <a:sym typeface="Montserrat"/>
              </a:rPr>
              <a:t> Python libraries like Pandas are exceptional for working with tabular data (like a General Ledger). You can load data from various sources (CSV, Excel, databases) and manipulate it efficiently.</a:t>
            </a:r>
            <a:endParaRPr>
              <a:solidFill>
                <a:srgbClr val="1F1F1F"/>
              </a:solidFill>
              <a:latin typeface="Montserrat"/>
              <a:ea typeface="Montserrat"/>
              <a:cs typeface="Montserrat"/>
              <a:sym typeface="Montserrat"/>
            </a:endParaRPr>
          </a:p>
          <a:p>
            <a:pPr marL="457200" lvl="0" indent="-304800" algn="l" rtl="0">
              <a:lnSpc>
                <a:spcPct val="100000"/>
              </a:lnSpc>
              <a:spcBef>
                <a:spcPts val="0"/>
              </a:spcBef>
              <a:spcAft>
                <a:spcPts val="0"/>
              </a:spcAft>
              <a:buClr>
                <a:srgbClr val="1F1F1F"/>
              </a:buClr>
              <a:buSzPts val="1200"/>
              <a:buChar char="●"/>
            </a:pPr>
            <a:r>
              <a:rPr lang="en-US" b="1">
                <a:solidFill>
                  <a:srgbClr val="1F1F1F"/>
                </a:solidFill>
                <a:latin typeface="Montserrat"/>
                <a:ea typeface="Montserrat"/>
                <a:cs typeface="Montserrat"/>
                <a:sym typeface="Montserrat"/>
              </a:rPr>
              <a:t>Financial Calculations:</a:t>
            </a:r>
            <a:r>
              <a:rPr lang="en-US">
                <a:solidFill>
                  <a:srgbClr val="1F1F1F"/>
                </a:solidFill>
                <a:latin typeface="Montserrat"/>
                <a:ea typeface="Montserrat"/>
                <a:cs typeface="Montserrat"/>
                <a:sym typeface="Montserrat"/>
              </a:rPr>
              <a:t> Libraries exist specifically for financial modeling and can assist with:</a:t>
            </a:r>
            <a:endParaRPr>
              <a:solidFill>
                <a:srgbClr val="1F1F1F"/>
              </a:solidFill>
              <a:latin typeface="Montserrat"/>
              <a:ea typeface="Montserrat"/>
              <a:cs typeface="Montserrat"/>
              <a:sym typeface="Montserrat"/>
            </a:endParaRPr>
          </a:p>
          <a:p>
            <a:pPr marL="914400" lvl="1" indent="-304800" algn="l" rtl="0">
              <a:lnSpc>
                <a:spcPct val="100000"/>
              </a:lnSpc>
              <a:spcBef>
                <a:spcPts val="0"/>
              </a:spcBef>
              <a:spcAft>
                <a:spcPts val="0"/>
              </a:spcAft>
              <a:buClr>
                <a:srgbClr val="1F1F1F"/>
              </a:buClr>
              <a:buSzPts val="1200"/>
              <a:buFont typeface="Montserrat"/>
              <a:buChar char="○"/>
            </a:pPr>
            <a:r>
              <a:rPr lang="en-US">
                <a:solidFill>
                  <a:srgbClr val="1F1F1F"/>
                </a:solidFill>
                <a:latin typeface="Montserrat"/>
                <a:ea typeface="Montserrat"/>
                <a:cs typeface="Montserrat"/>
                <a:sym typeface="Montserrat"/>
              </a:rPr>
              <a:t>Categorizing accounts into Balance Sheet/P&amp;L items.</a:t>
            </a:r>
            <a:endParaRPr>
              <a:solidFill>
                <a:srgbClr val="1F1F1F"/>
              </a:solidFill>
              <a:latin typeface="Montserrat"/>
              <a:ea typeface="Montserrat"/>
              <a:cs typeface="Montserrat"/>
              <a:sym typeface="Montserrat"/>
            </a:endParaRPr>
          </a:p>
          <a:p>
            <a:pPr marL="914400" lvl="1" indent="-304800" algn="l" rtl="0">
              <a:lnSpc>
                <a:spcPct val="100000"/>
              </a:lnSpc>
              <a:spcBef>
                <a:spcPts val="0"/>
              </a:spcBef>
              <a:spcAft>
                <a:spcPts val="0"/>
              </a:spcAft>
              <a:buClr>
                <a:srgbClr val="1F1F1F"/>
              </a:buClr>
              <a:buSzPts val="1200"/>
              <a:buFont typeface="Montserrat"/>
              <a:buChar char="○"/>
            </a:pPr>
            <a:r>
              <a:rPr lang="en-US">
                <a:solidFill>
                  <a:srgbClr val="1F1F1F"/>
                </a:solidFill>
                <a:latin typeface="Montserrat"/>
                <a:ea typeface="Montserrat"/>
                <a:cs typeface="Montserrat"/>
                <a:sym typeface="Montserrat"/>
              </a:rPr>
              <a:t>Calculating necessary totals and subtotals.</a:t>
            </a:r>
            <a:endParaRPr>
              <a:solidFill>
                <a:srgbClr val="1F1F1F"/>
              </a:solidFill>
              <a:latin typeface="Montserrat"/>
              <a:ea typeface="Montserrat"/>
              <a:cs typeface="Montserrat"/>
              <a:sym typeface="Montserrat"/>
            </a:endParaRPr>
          </a:p>
          <a:p>
            <a:pPr marL="914400" lvl="1" indent="-304800" algn="l" rtl="0">
              <a:lnSpc>
                <a:spcPct val="100000"/>
              </a:lnSpc>
              <a:spcBef>
                <a:spcPts val="0"/>
              </a:spcBef>
              <a:spcAft>
                <a:spcPts val="0"/>
              </a:spcAft>
              <a:buClr>
                <a:srgbClr val="1F1F1F"/>
              </a:buClr>
              <a:buSzPts val="1200"/>
              <a:buFont typeface="Montserrat"/>
              <a:buChar char="○"/>
            </a:pPr>
            <a:r>
              <a:rPr lang="en-US">
                <a:solidFill>
                  <a:srgbClr val="1F1F1F"/>
                </a:solidFill>
                <a:latin typeface="Montserrat"/>
                <a:ea typeface="Montserrat"/>
                <a:cs typeface="Montserrat"/>
                <a:sym typeface="Montserrat"/>
              </a:rPr>
              <a:t>Applying any accounting adjustments or formatting rules.</a:t>
            </a:r>
            <a:endParaRPr>
              <a:solidFill>
                <a:srgbClr val="1F1F1F"/>
              </a:solidFill>
              <a:latin typeface="Montserrat"/>
              <a:ea typeface="Montserrat"/>
              <a:cs typeface="Montserrat"/>
              <a:sym typeface="Montserrat"/>
            </a:endParaRPr>
          </a:p>
          <a:p>
            <a:pPr marL="457200" lvl="0" indent="-304800" algn="l" rtl="0">
              <a:lnSpc>
                <a:spcPct val="100000"/>
              </a:lnSpc>
              <a:spcBef>
                <a:spcPts val="0"/>
              </a:spcBef>
              <a:spcAft>
                <a:spcPts val="0"/>
              </a:spcAft>
              <a:buClr>
                <a:srgbClr val="1F1F1F"/>
              </a:buClr>
              <a:buSzPts val="1200"/>
              <a:buChar char="●"/>
            </a:pPr>
            <a:r>
              <a:rPr lang="en-US" b="1">
                <a:solidFill>
                  <a:srgbClr val="1F1F1F"/>
                </a:solidFill>
                <a:latin typeface="Montserrat"/>
                <a:ea typeface="Montserrat"/>
                <a:cs typeface="Montserrat"/>
                <a:sym typeface="Montserrat"/>
              </a:rPr>
              <a:t>Output Flexibility:</a:t>
            </a:r>
            <a:r>
              <a:rPr lang="en-US">
                <a:solidFill>
                  <a:srgbClr val="1F1F1F"/>
                </a:solidFill>
                <a:latin typeface="Montserrat"/>
                <a:ea typeface="Montserrat"/>
                <a:cs typeface="Montserrat"/>
                <a:sym typeface="Montserrat"/>
              </a:rPr>
              <a:t> You can format the output to your desired style:</a:t>
            </a:r>
            <a:endParaRPr>
              <a:solidFill>
                <a:srgbClr val="1F1F1F"/>
              </a:solidFill>
              <a:latin typeface="Montserrat"/>
              <a:ea typeface="Montserrat"/>
              <a:cs typeface="Montserrat"/>
              <a:sym typeface="Montserrat"/>
            </a:endParaRPr>
          </a:p>
          <a:p>
            <a:pPr marL="914400" lvl="1" indent="-304800" algn="l" rtl="0">
              <a:lnSpc>
                <a:spcPct val="100000"/>
              </a:lnSpc>
              <a:spcBef>
                <a:spcPts val="0"/>
              </a:spcBef>
              <a:spcAft>
                <a:spcPts val="0"/>
              </a:spcAft>
              <a:buClr>
                <a:srgbClr val="1F1F1F"/>
              </a:buClr>
              <a:buSzPts val="1200"/>
              <a:buFont typeface="Montserrat"/>
              <a:buChar char="○"/>
            </a:pPr>
            <a:r>
              <a:rPr lang="en-US">
                <a:solidFill>
                  <a:srgbClr val="1F1F1F"/>
                </a:solidFill>
                <a:latin typeface="Montserrat"/>
                <a:ea typeface="Montserrat"/>
                <a:cs typeface="Montserrat"/>
                <a:sym typeface="Montserrat"/>
              </a:rPr>
              <a:t>Create professional-looking reports in PDF or Excel format.</a:t>
            </a:r>
            <a:endParaRPr>
              <a:solidFill>
                <a:srgbClr val="1F1F1F"/>
              </a:solidFill>
              <a:latin typeface="Montserrat"/>
              <a:ea typeface="Montserrat"/>
              <a:cs typeface="Montserrat"/>
              <a:sym typeface="Montserrat"/>
            </a:endParaRPr>
          </a:p>
          <a:p>
            <a:pPr marL="914400" lvl="1" indent="-304800" algn="l" rtl="0">
              <a:lnSpc>
                <a:spcPct val="100000"/>
              </a:lnSpc>
              <a:spcBef>
                <a:spcPts val="0"/>
              </a:spcBef>
              <a:spcAft>
                <a:spcPts val="0"/>
              </a:spcAft>
              <a:buClr>
                <a:srgbClr val="1F1F1F"/>
              </a:buClr>
              <a:buSzPts val="1200"/>
              <a:buFont typeface="Montserrat"/>
              <a:buChar char="○"/>
            </a:pPr>
            <a:r>
              <a:rPr lang="en-US">
                <a:solidFill>
                  <a:srgbClr val="1F1F1F"/>
                </a:solidFill>
                <a:latin typeface="Montserrat"/>
                <a:ea typeface="Montserrat"/>
                <a:cs typeface="Montserrat"/>
                <a:sym typeface="Montserrat"/>
              </a:rPr>
              <a:t>Generate data structures (like JSON) for feeding directly into accounting software.</a:t>
            </a:r>
            <a:endParaRPr>
              <a:solidFill>
                <a:srgbClr val="1F1F1F"/>
              </a:solidFill>
              <a:latin typeface="Montserrat"/>
              <a:ea typeface="Montserrat"/>
              <a:cs typeface="Montserrat"/>
              <a:sym typeface="Montserrat"/>
            </a:endParaRPr>
          </a:p>
          <a:p>
            <a:pPr marL="457200" lvl="0" indent="-304800" algn="l" rtl="0">
              <a:lnSpc>
                <a:spcPct val="100000"/>
              </a:lnSpc>
              <a:spcBef>
                <a:spcPts val="0"/>
              </a:spcBef>
              <a:spcAft>
                <a:spcPts val="0"/>
              </a:spcAft>
              <a:buClr>
                <a:srgbClr val="1F1F1F"/>
              </a:buClr>
              <a:buSzPts val="1200"/>
              <a:buChar char="●"/>
            </a:pPr>
            <a:r>
              <a:rPr lang="en-US" b="1">
                <a:solidFill>
                  <a:srgbClr val="1F1F1F"/>
                </a:solidFill>
                <a:latin typeface="Montserrat"/>
                <a:ea typeface="Montserrat"/>
                <a:cs typeface="Montserrat"/>
                <a:sym typeface="Montserrat"/>
              </a:rPr>
              <a:t>Automation:</a:t>
            </a:r>
            <a:r>
              <a:rPr lang="en-US">
                <a:solidFill>
                  <a:srgbClr val="1F1F1F"/>
                </a:solidFill>
                <a:latin typeface="Montserrat"/>
                <a:ea typeface="Montserrat"/>
                <a:cs typeface="Montserrat"/>
                <a:sym typeface="Montserrat"/>
              </a:rPr>
              <a:t> Once you've written your Python script, you can automate the process to regenerate financial statements on a regular basis (e.g., every month)</a:t>
            </a:r>
            <a:endParaRPr>
              <a:solidFill>
                <a:srgbClr val="1F1F1F"/>
              </a:solidFill>
              <a:latin typeface="Montserrat"/>
              <a:ea typeface="Montserrat"/>
              <a:cs typeface="Montserrat"/>
              <a:sym typeface="Montserrat"/>
            </a:endParaRPr>
          </a:p>
          <a:p>
            <a:pPr marL="152400" marR="152400" lvl="0" indent="0" algn="l" rtl="0">
              <a:lnSpc>
                <a:spcPct val="128571"/>
              </a:lnSpc>
              <a:spcBef>
                <a:spcPts val="1200"/>
              </a:spcBef>
              <a:spcAft>
                <a:spcPts val="0"/>
              </a:spcAft>
              <a:buClr>
                <a:schemeClr val="dk1"/>
              </a:buClr>
              <a:buSzPts val="1100"/>
              <a:buFont typeface="Arial"/>
              <a:buNone/>
            </a:pPr>
            <a:endParaRPr sz="1050">
              <a:solidFill>
                <a:srgbClr val="444746"/>
              </a:solidFill>
              <a:highlight>
                <a:srgbClr val="F0F4F9"/>
              </a:highlight>
              <a:latin typeface="Montserrat"/>
              <a:ea typeface="Montserrat"/>
              <a:cs typeface="Montserrat"/>
              <a:sym typeface="Montserrat"/>
            </a:endParaRPr>
          </a:p>
          <a:p>
            <a:pPr marL="0" lvl="0" indent="0" algn="l" rtl="0">
              <a:lnSpc>
                <a:spcPct val="175000"/>
              </a:lnSpc>
              <a:spcBef>
                <a:spcPts val="1200"/>
              </a:spcBef>
              <a:spcAft>
                <a:spcPts val="0"/>
              </a:spcAft>
              <a:buClr>
                <a:schemeClr val="dk1"/>
              </a:buClr>
              <a:buSzPts val="1100"/>
              <a:buFont typeface="Arial"/>
              <a:buNone/>
            </a:pPr>
            <a:r>
              <a:rPr lang="en-US" b="1">
                <a:solidFill>
                  <a:srgbClr val="1F1F1F"/>
                </a:solidFill>
                <a:latin typeface="Montserrat"/>
                <a:ea typeface="Montserrat"/>
                <a:cs typeface="Montserrat"/>
                <a:sym typeface="Montserrat"/>
              </a:rPr>
              <a:t>Important Notes:</a:t>
            </a:r>
            <a:endParaRPr b="1">
              <a:solidFill>
                <a:srgbClr val="1F1F1F"/>
              </a:solidFill>
              <a:latin typeface="Montserrat"/>
              <a:ea typeface="Montserrat"/>
              <a:cs typeface="Montserrat"/>
              <a:sym typeface="Montserrat"/>
            </a:endParaRPr>
          </a:p>
          <a:p>
            <a:pPr marL="457200" lvl="0" indent="-304800" algn="l" rtl="0">
              <a:lnSpc>
                <a:spcPct val="175000"/>
              </a:lnSpc>
              <a:spcBef>
                <a:spcPts val="1200"/>
              </a:spcBef>
              <a:spcAft>
                <a:spcPts val="0"/>
              </a:spcAft>
              <a:buClr>
                <a:srgbClr val="1F1F1F"/>
              </a:buClr>
              <a:buSzPts val="1200"/>
              <a:buFont typeface="Montserrat"/>
              <a:buChar char="●"/>
            </a:pPr>
            <a:r>
              <a:rPr lang="en-US">
                <a:solidFill>
                  <a:srgbClr val="1F1F1F"/>
                </a:solidFill>
                <a:latin typeface="Montserrat"/>
                <a:ea typeface="Montserrat"/>
                <a:cs typeface="Montserrat"/>
                <a:sym typeface="Montserrat"/>
              </a:rPr>
              <a:t>This is a vastly simplified example. Real-world scenarios are more complex.</a:t>
            </a:r>
            <a:endParaRPr>
              <a:solidFill>
                <a:srgbClr val="1F1F1F"/>
              </a:solidFill>
              <a:latin typeface="Montserrat"/>
              <a:ea typeface="Montserrat"/>
              <a:cs typeface="Montserrat"/>
              <a:sym typeface="Montserrat"/>
            </a:endParaRPr>
          </a:p>
          <a:p>
            <a:pPr marL="457200" lvl="0" indent="-304800" algn="l" rtl="0">
              <a:lnSpc>
                <a:spcPct val="175000"/>
              </a:lnSpc>
              <a:spcBef>
                <a:spcPts val="0"/>
              </a:spcBef>
              <a:spcAft>
                <a:spcPts val="0"/>
              </a:spcAft>
              <a:buClr>
                <a:srgbClr val="1F1F1F"/>
              </a:buClr>
              <a:buSzPts val="1200"/>
              <a:buFont typeface="Montserrat"/>
              <a:buChar char="●"/>
            </a:pPr>
            <a:r>
              <a:rPr lang="en-US">
                <a:solidFill>
                  <a:srgbClr val="1F1F1F"/>
                </a:solidFill>
                <a:latin typeface="Montserrat"/>
                <a:ea typeface="Montserrat"/>
                <a:cs typeface="Montserrat"/>
                <a:sym typeface="Montserrat"/>
              </a:rPr>
              <a:t>Accounting knowledge is still crucial for correct mapping and calculations.</a:t>
            </a:r>
            <a:endParaRPr>
              <a:solidFill>
                <a:srgbClr val="1F1F1F"/>
              </a:solidFill>
              <a:latin typeface="Montserrat"/>
              <a:ea typeface="Montserrat"/>
              <a:cs typeface="Montserrat"/>
              <a:sym typeface="Montserrat"/>
            </a:endParaRPr>
          </a:p>
          <a:p>
            <a:pPr marL="0" lvl="0" indent="0" algn="l" rtl="0">
              <a:lnSpc>
                <a:spcPct val="100000"/>
              </a:lnSpc>
              <a:spcBef>
                <a:spcPts val="300"/>
              </a:spcBef>
              <a:spcAft>
                <a:spcPts val="0"/>
              </a:spcAft>
              <a:buSzPts val="1400"/>
              <a:buNone/>
            </a:pPr>
            <a:endParaRPr>
              <a:solidFill>
                <a:srgbClr val="333333"/>
              </a:solidFill>
              <a:highlight>
                <a:schemeClr val="lt1"/>
              </a:highlight>
              <a:latin typeface="Montserrat"/>
              <a:ea typeface="Montserrat"/>
              <a:cs typeface="Montserrat"/>
              <a:sym typeface="Montserrat"/>
            </a:endParaRPr>
          </a:p>
        </p:txBody>
      </p:sp>
      <p:sp>
        <p:nvSpPr>
          <p:cNvPr id="155" name="Google Shape;155;g2fb22b7b7fe_0_27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2c8adcbb8a8_0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g2c8adcbb8a8_0_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166" name="Google Shape;166;g2c8adcbb8a8_0_4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2c8adcbb8a8_0_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g2c8adcbb8a8_0_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178" name="Google Shape;178;g2c8adcbb8a8_0_5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2c8adcbb8a8_0_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g2c8adcbb8a8_0_6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190" name="Google Shape;190;g2c8adcbb8a8_0_6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2c8adcbb8a8_0_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g2c8adcbb8a8_0_7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solidFill>
                <a:srgbClr val="333333"/>
              </a:solidFill>
              <a:highlight>
                <a:schemeClr val="lt1"/>
              </a:highlight>
            </a:endParaRPr>
          </a:p>
        </p:txBody>
      </p:sp>
      <p:sp>
        <p:nvSpPr>
          <p:cNvPr id="202" name="Google Shape;202;g2c8adcbb8a8_0_7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1"/>
        </a:solidFill>
        <a:effectLst/>
      </p:bgPr>
    </p:bg>
    <p:spTree>
      <p:nvGrpSpPr>
        <p:cNvPr id="1" name="Shape 13"/>
        <p:cNvGrpSpPr/>
        <p:nvPr/>
      </p:nvGrpSpPr>
      <p:grpSpPr>
        <a:xfrm>
          <a:off x="0" y="0"/>
          <a:ext cx="0" cy="0"/>
          <a:chOff x="0" y="0"/>
          <a:chExt cx="0" cy="0"/>
        </a:xfrm>
      </p:grpSpPr>
      <p:sp>
        <p:nvSpPr>
          <p:cNvPr id="14" name="Google Shape;14;p2"/>
          <p:cNvSpPr txBox="1">
            <a:spLocks noGrp="1"/>
          </p:cNvSpPr>
          <p:nvPr>
            <p:ph type="ctrTitle"/>
          </p:nvPr>
        </p:nvSpPr>
        <p:spPr>
          <a:xfrm>
            <a:off x="1182002" y="2823410"/>
            <a:ext cx="32310300" cy="7783500"/>
          </a:xfrm>
          <a:prstGeom prst="rect">
            <a:avLst/>
          </a:prstGeom>
          <a:noFill/>
          <a:ln>
            <a:noFill/>
          </a:ln>
        </p:spPr>
        <p:txBody>
          <a:bodyPr spcFirstLastPara="1" wrap="square" lIns="346675" tIns="346675" rIns="346675" bIns="346675" anchor="b" anchorCtr="0">
            <a:normAutofit/>
          </a:bodyPr>
          <a:lstStyle>
            <a:lvl1pPr lvl="0" algn="ctr">
              <a:lnSpc>
                <a:spcPct val="100000"/>
              </a:lnSpc>
              <a:spcBef>
                <a:spcPts val="0"/>
              </a:spcBef>
              <a:spcAft>
                <a:spcPts val="0"/>
              </a:spcAft>
              <a:buSzPts val="19700"/>
              <a:buNone/>
              <a:defRPr sz="19700"/>
            </a:lvl1pPr>
            <a:lvl2pPr lvl="1" algn="ctr">
              <a:lnSpc>
                <a:spcPct val="100000"/>
              </a:lnSpc>
              <a:spcBef>
                <a:spcPts val="0"/>
              </a:spcBef>
              <a:spcAft>
                <a:spcPts val="0"/>
              </a:spcAft>
              <a:buSzPts val="19700"/>
              <a:buNone/>
              <a:defRPr sz="19700"/>
            </a:lvl2pPr>
            <a:lvl3pPr lvl="2" algn="ctr">
              <a:lnSpc>
                <a:spcPct val="100000"/>
              </a:lnSpc>
              <a:spcBef>
                <a:spcPts val="0"/>
              </a:spcBef>
              <a:spcAft>
                <a:spcPts val="0"/>
              </a:spcAft>
              <a:buSzPts val="19700"/>
              <a:buNone/>
              <a:defRPr sz="19700"/>
            </a:lvl3pPr>
            <a:lvl4pPr lvl="3" algn="ctr">
              <a:lnSpc>
                <a:spcPct val="100000"/>
              </a:lnSpc>
              <a:spcBef>
                <a:spcPts val="0"/>
              </a:spcBef>
              <a:spcAft>
                <a:spcPts val="0"/>
              </a:spcAft>
              <a:buSzPts val="19700"/>
              <a:buNone/>
              <a:defRPr sz="19700"/>
            </a:lvl4pPr>
            <a:lvl5pPr lvl="4" algn="ctr">
              <a:lnSpc>
                <a:spcPct val="100000"/>
              </a:lnSpc>
              <a:spcBef>
                <a:spcPts val="0"/>
              </a:spcBef>
              <a:spcAft>
                <a:spcPts val="0"/>
              </a:spcAft>
              <a:buSzPts val="19700"/>
              <a:buNone/>
              <a:defRPr sz="19700"/>
            </a:lvl5pPr>
            <a:lvl6pPr lvl="5" algn="ctr">
              <a:lnSpc>
                <a:spcPct val="100000"/>
              </a:lnSpc>
              <a:spcBef>
                <a:spcPts val="0"/>
              </a:spcBef>
              <a:spcAft>
                <a:spcPts val="0"/>
              </a:spcAft>
              <a:buSzPts val="19700"/>
              <a:buNone/>
              <a:defRPr sz="19700"/>
            </a:lvl6pPr>
            <a:lvl7pPr lvl="6" algn="ctr">
              <a:lnSpc>
                <a:spcPct val="100000"/>
              </a:lnSpc>
              <a:spcBef>
                <a:spcPts val="0"/>
              </a:spcBef>
              <a:spcAft>
                <a:spcPts val="0"/>
              </a:spcAft>
              <a:buSzPts val="19700"/>
              <a:buNone/>
              <a:defRPr sz="19700"/>
            </a:lvl7pPr>
            <a:lvl8pPr lvl="7" algn="ctr">
              <a:lnSpc>
                <a:spcPct val="100000"/>
              </a:lnSpc>
              <a:spcBef>
                <a:spcPts val="0"/>
              </a:spcBef>
              <a:spcAft>
                <a:spcPts val="0"/>
              </a:spcAft>
              <a:buSzPts val="19700"/>
              <a:buNone/>
              <a:defRPr sz="19700"/>
            </a:lvl8pPr>
            <a:lvl9pPr lvl="8" algn="ctr">
              <a:lnSpc>
                <a:spcPct val="100000"/>
              </a:lnSpc>
              <a:spcBef>
                <a:spcPts val="0"/>
              </a:spcBef>
              <a:spcAft>
                <a:spcPts val="0"/>
              </a:spcAft>
              <a:buSzPts val="19700"/>
              <a:buNone/>
              <a:defRPr sz="19700"/>
            </a:lvl9pPr>
          </a:lstStyle>
          <a:p>
            <a:endParaRPr/>
          </a:p>
        </p:txBody>
      </p:sp>
      <p:sp>
        <p:nvSpPr>
          <p:cNvPr id="15" name="Google Shape;15;p2"/>
          <p:cNvSpPr txBox="1">
            <a:spLocks noGrp="1"/>
          </p:cNvSpPr>
          <p:nvPr>
            <p:ph type="subTitle" idx="1"/>
          </p:nvPr>
        </p:nvSpPr>
        <p:spPr>
          <a:xfrm>
            <a:off x="1181971" y="10746932"/>
            <a:ext cx="32310300" cy="3005400"/>
          </a:xfrm>
          <a:prstGeom prst="rect">
            <a:avLst/>
          </a:prstGeom>
          <a:noFill/>
          <a:ln>
            <a:noFill/>
          </a:ln>
        </p:spPr>
        <p:txBody>
          <a:bodyPr spcFirstLastPara="1" wrap="square" lIns="346675" tIns="346675" rIns="346675" bIns="346675" anchor="t" anchorCtr="0">
            <a:normAutofit/>
          </a:bodyPr>
          <a:lstStyle>
            <a:lvl1pPr lvl="0" algn="ctr">
              <a:lnSpc>
                <a:spcPct val="100000"/>
              </a:lnSpc>
              <a:spcBef>
                <a:spcPts val="0"/>
              </a:spcBef>
              <a:spcAft>
                <a:spcPts val="0"/>
              </a:spcAft>
              <a:buSzPts val="10600"/>
              <a:buNone/>
              <a:defRPr sz="10600"/>
            </a:lvl1pPr>
            <a:lvl2pPr lvl="1" algn="ctr">
              <a:lnSpc>
                <a:spcPct val="100000"/>
              </a:lnSpc>
              <a:spcBef>
                <a:spcPts val="0"/>
              </a:spcBef>
              <a:spcAft>
                <a:spcPts val="0"/>
              </a:spcAft>
              <a:buSzPts val="10600"/>
              <a:buNone/>
              <a:defRPr sz="10600"/>
            </a:lvl2pPr>
            <a:lvl3pPr lvl="2" algn="ctr">
              <a:lnSpc>
                <a:spcPct val="100000"/>
              </a:lnSpc>
              <a:spcBef>
                <a:spcPts val="0"/>
              </a:spcBef>
              <a:spcAft>
                <a:spcPts val="0"/>
              </a:spcAft>
              <a:buSzPts val="10600"/>
              <a:buNone/>
              <a:defRPr sz="10600"/>
            </a:lvl3pPr>
            <a:lvl4pPr lvl="3" algn="ctr">
              <a:lnSpc>
                <a:spcPct val="100000"/>
              </a:lnSpc>
              <a:spcBef>
                <a:spcPts val="0"/>
              </a:spcBef>
              <a:spcAft>
                <a:spcPts val="0"/>
              </a:spcAft>
              <a:buSzPts val="10600"/>
              <a:buNone/>
              <a:defRPr sz="10600"/>
            </a:lvl4pPr>
            <a:lvl5pPr lvl="4" algn="ctr">
              <a:lnSpc>
                <a:spcPct val="100000"/>
              </a:lnSpc>
              <a:spcBef>
                <a:spcPts val="0"/>
              </a:spcBef>
              <a:spcAft>
                <a:spcPts val="0"/>
              </a:spcAft>
              <a:buSzPts val="10600"/>
              <a:buNone/>
              <a:defRPr sz="10600"/>
            </a:lvl5pPr>
            <a:lvl6pPr lvl="5" algn="ctr">
              <a:lnSpc>
                <a:spcPct val="100000"/>
              </a:lnSpc>
              <a:spcBef>
                <a:spcPts val="0"/>
              </a:spcBef>
              <a:spcAft>
                <a:spcPts val="0"/>
              </a:spcAft>
              <a:buSzPts val="10600"/>
              <a:buNone/>
              <a:defRPr sz="10600"/>
            </a:lvl6pPr>
            <a:lvl7pPr lvl="6" algn="ctr">
              <a:lnSpc>
                <a:spcPct val="100000"/>
              </a:lnSpc>
              <a:spcBef>
                <a:spcPts val="0"/>
              </a:spcBef>
              <a:spcAft>
                <a:spcPts val="0"/>
              </a:spcAft>
              <a:buSzPts val="10600"/>
              <a:buNone/>
              <a:defRPr sz="10600"/>
            </a:lvl7pPr>
            <a:lvl8pPr lvl="7" algn="ctr">
              <a:lnSpc>
                <a:spcPct val="100000"/>
              </a:lnSpc>
              <a:spcBef>
                <a:spcPts val="0"/>
              </a:spcBef>
              <a:spcAft>
                <a:spcPts val="0"/>
              </a:spcAft>
              <a:buSzPts val="10600"/>
              <a:buNone/>
              <a:defRPr sz="10600"/>
            </a:lvl8pPr>
            <a:lvl9pPr lvl="8" algn="ctr">
              <a:lnSpc>
                <a:spcPct val="100000"/>
              </a:lnSpc>
              <a:spcBef>
                <a:spcPts val="0"/>
              </a:spcBef>
              <a:spcAft>
                <a:spcPts val="0"/>
              </a:spcAft>
              <a:buSzPts val="10600"/>
              <a:buNone/>
              <a:defRPr sz="10600"/>
            </a:lvl9pPr>
          </a:lstStyle>
          <a:p>
            <a:endParaRPr/>
          </a:p>
        </p:txBody>
      </p:sp>
      <p:sp>
        <p:nvSpPr>
          <p:cNvPr id="16" name="Google Shape;16;p2"/>
          <p:cNvSpPr txBox="1">
            <a:spLocks noGrp="1"/>
          </p:cNvSpPr>
          <p:nvPr>
            <p:ph type="sldNum" idx="12"/>
          </p:nvPr>
        </p:nvSpPr>
        <p:spPr>
          <a:xfrm>
            <a:off x="32127678" y="17682803"/>
            <a:ext cx="2080800" cy="1492500"/>
          </a:xfrm>
          <a:prstGeom prst="rect">
            <a:avLst/>
          </a:prstGeom>
          <a:noFill/>
          <a:ln>
            <a:noFill/>
          </a:ln>
        </p:spPr>
        <p:txBody>
          <a:bodyPr spcFirstLastPara="1" wrap="square" lIns="346675" tIns="346675" rIns="346675" bIns="346675" anchor="ctr" anchorCtr="0">
            <a:normAutofit/>
          </a:bodyPr>
          <a:lstStyle>
            <a:lvl1pPr marL="0" marR="0" lvl="0"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Attēls">
  <p:cSld name="Attēls">
    <p:spTree>
      <p:nvGrpSpPr>
        <p:cNvPr id="1" name="Shape 59"/>
        <p:cNvGrpSpPr/>
        <p:nvPr/>
      </p:nvGrpSpPr>
      <p:grpSpPr>
        <a:xfrm>
          <a:off x="0" y="0"/>
          <a:ext cx="0" cy="0"/>
          <a:chOff x="0" y="0"/>
          <a:chExt cx="0" cy="0"/>
        </a:xfrm>
      </p:grpSpPr>
      <p:pic>
        <p:nvPicPr>
          <p:cNvPr id="60" name="Google Shape;60;p11"/>
          <p:cNvPicPr preferRelativeResize="0"/>
          <p:nvPr/>
        </p:nvPicPr>
        <p:blipFill rotWithShape="1">
          <a:blip r:embed="rId2">
            <a:alphaModFix/>
          </a:blip>
          <a:srcRect/>
          <a:stretch/>
        </p:blipFill>
        <p:spPr>
          <a:xfrm>
            <a:off x="-1" y="-1"/>
            <a:ext cx="34674175" cy="19504025"/>
          </a:xfrm>
          <a:prstGeom prst="rect">
            <a:avLst/>
          </a:prstGeom>
          <a:noFill/>
          <a:ln>
            <a:noFill/>
          </a:ln>
        </p:spPr>
      </p:pic>
      <p:pic>
        <p:nvPicPr>
          <p:cNvPr id="61" name="Google Shape;61;p11"/>
          <p:cNvPicPr preferRelativeResize="0"/>
          <p:nvPr/>
        </p:nvPicPr>
        <p:blipFill rotWithShape="1">
          <a:blip r:embed="rId3">
            <a:alphaModFix/>
          </a:blip>
          <a:srcRect/>
          <a:stretch/>
        </p:blipFill>
        <p:spPr>
          <a:xfrm>
            <a:off x="12124391" y="17692053"/>
            <a:ext cx="22549788" cy="1827212"/>
          </a:xfrm>
          <a:prstGeom prst="rect">
            <a:avLst/>
          </a:prstGeom>
          <a:noFill/>
          <a:ln>
            <a:noFill/>
          </a:ln>
        </p:spPr>
      </p:pic>
      <p:sp>
        <p:nvSpPr>
          <p:cNvPr id="62" name="Google Shape;62;p11"/>
          <p:cNvSpPr txBox="1">
            <a:spLocks noGrp="1"/>
          </p:cNvSpPr>
          <p:nvPr>
            <p:ph type="body" idx="1"/>
          </p:nvPr>
        </p:nvSpPr>
        <p:spPr>
          <a:xfrm>
            <a:off x="12419184" y="17638714"/>
            <a:ext cx="22254900" cy="1865400"/>
          </a:xfrm>
          <a:prstGeom prst="rect">
            <a:avLst/>
          </a:prstGeom>
          <a:noFill/>
          <a:ln>
            <a:noFill/>
          </a:ln>
        </p:spPr>
        <p:txBody>
          <a:bodyPr spcFirstLastPara="1" wrap="square" lIns="91425" tIns="45700" rIns="91425" bIns="45700" anchor="ctr" anchorCtr="0">
            <a:normAutofit/>
          </a:bodyPr>
          <a:lstStyle>
            <a:lvl1pPr marL="457200" lvl="0" indent="-228600" algn="l">
              <a:lnSpc>
                <a:spcPct val="150000"/>
              </a:lnSpc>
              <a:spcBef>
                <a:spcPts val="0"/>
              </a:spcBef>
              <a:spcAft>
                <a:spcPts val="0"/>
              </a:spcAft>
              <a:buClr>
                <a:schemeClr val="dk1"/>
              </a:buClr>
              <a:buSzPts val="4400"/>
              <a:buNone/>
              <a:defRPr sz="4400" cap="none">
                <a:latin typeface="Poppins Medium"/>
                <a:ea typeface="Poppins Medium"/>
                <a:cs typeface="Poppins Medium"/>
                <a:sym typeface="Poppins Medium"/>
              </a:defRPr>
            </a:lvl1pPr>
            <a:lvl2pPr marL="914400" lvl="1" indent="-342900" algn="l">
              <a:lnSpc>
                <a:spcPct val="90000"/>
              </a:lnSpc>
              <a:spcBef>
                <a:spcPts val="4600"/>
              </a:spcBef>
              <a:spcAft>
                <a:spcPts val="0"/>
              </a:spcAft>
              <a:buClr>
                <a:schemeClr val="dk1"/>
              </a:buClr>
              <a:buSzPts val="1800"/>
              <a:buChar char="○"/>
              <a:defRPr/>
            </a:lvl2pPr>
            <a:lvl3pPr marL="1371600" lvl="2" indent="-342900" algn="l">
              <a:lnSpc>
                <a:spcPct val="90000"/>
              </a:lnSpc>
              <a:spcBef>
                <a:spcPts val="4600"/>
              </a:spcBef>
              <a:spcAft>
                <a:spcPts val="0"/>
              </a:spcAft>
              <a:buClr>
                <a:schemeClr val="dk1"/>
              </a:buClr>
              <a:buSzPts val="1800"/>
              <a:buChar char="■"/>
              <a:defRPr/>
            </a:lvl3pPr>
            <a:lvl4pPr marL="1828800" lvl="3" indent="-342900" algn="l">
              <a:lnSpc>
                <a:spcPct val="90000"/>
              </a:lnSpc>
              <a:spcBef>
                <a:spcPts val="4600"/>
              </a:spcBef>
              <a:spcAft>
                <a:spcPts val="0"/>
              </a:spcAft>
              <a:buClr>
                <a:schemeClr val="dk1"/>
              </a:buClr>
              <a:buSzPts val="1800"/>
              <a:buChar char="●"/>
              <a:defRPr/>
            </a:lvl4pPr>
            <a:lvl5pPr marL="2286000" lvl="4" indent="-342900" algn="l">
              <a:lnSpc>
                <a:spcPct val="90000"/>
              </a:lnSpc>
              <a:spcBef>
                <a:spcPts val="4600"/>
              </a:spcBef>
              <a:spcAft>
                <a:spcPts val="0"/>
              </a:spcAft>
              <a:buClr>
                <a:schemeClr val="dk1"/>
              </a:buClr>
              <a:buSzPts val="1800"/>
              <a:buChar char="○"/>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
        <p:nvSpPr>
          <p:cNvPr id="63" name="Google Shape;63;p11"/>
          <p:cNvSpPr>
            <a:spLocks noGrp="1"/>
          </p:cNvSpPr>
          <p:nvPr>
            <p:ph type="pic" idx="2"/>
          </p:nvPr>
        </p:nvSpPr>
        <p:spPr>
          <a:xfrm>
            <a:off x="3316144" y="1864412"/>
            <a:ext cx="28041900" cy="15775200"/>
          </a:xfrm>
          <a:prstGeom prst="rect">
            <a:avLst/>
          </a:prstGeom>
          <a:noFill/>
          <a:ln w="76200" cap="flat" cmpd="sng">
            <a:solidFill>
              <a:schemeClr val="dk1"/>
            </a:solidFill>
            <a:prstDash val="solid"/>
            <a:round/>
            <a:headEnd type="none" w="sm" len="sm"/>
            <a:tailEnd type="none" w="sm" len="sm"/>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4"/>
        <p:cNvGrpSpPr/>
        <p:nvPr/>
      </p:nvGrpSpPr>
      <p:grpSpPr>
        <a:xfrm>
          <a:off x="0" y="0"/>
          <a:ext cx="0" cy="0"/>
          <a:chOff x="0" y="0"/>
          <a:chExt cx="0" cy="0"/>
        </a:xfrm>
      </p:grpSpPr>
      <p:sp>
        <p:nvSpPr>
          <p:cNvPr id="65" name="Google Shape;65;p12"/>
          <p:cNvSpPr txBox="1">
            <a:spLocks noGrp="1"/>
          </p:cNvSpPr>
          <p:nvPr>
            <p:ph type="title"/>
          </p:nvPr>
        </p:nvSpPr>
        <p:spPr>
          <a:xfrm>
            <a:off x="1181971" y="8155970"/>
            <a:ext cx="32310300" cy="3192000"/>
          </a:xfrm>
          <a:prstGeom prst="rect">
            <a:avLst/>
          </a:prstGeom>
          <a:noFill/>
          <a:ln>
            <a:noFill/>
          </a:ln>
        </p:spPr>
        <p:txBody>
          <a:bodyPr spcFirstLastPara="1" wrap="square" lIns="346675" tIns="346675" rIns="346675" bIns="346675" anchor="ctr" anchorCtr="0">
            <a:normAutofit/>
          </a:bodyPr>
          <a:lstStyle>
            <a:lvl1pPr lvl="0" algn="ctr">
              <a:lnSpc>
                <a:spcPct val="100000"/>
              </a:lnSpc>
              <a:spcBef>
                <a:spcPts val="0"/>
              </a:spcBef>
              <a:spcAft>
                <a:spcPts val="0"/>
              </a:spcAft>
              <a:buSzPts val="13700"/>
              <a:buNone/>
              <a:defRPr sz="13700"/>
            </a:lvl1pPr>
            <a:lvl2pPr lvl="1" algn="ctr">
              <a:lnSpc>
                <a:spcPct val="100000"/>
              </a:lnSpc>
              <a:spcBef>
                <a:spcPts val="0"/>
              </a:spcBef>
              <a:spcAft>
                <a:spcPts val="0"/>
              </a:spcAft>
              <a:buSzPts val="13700"/>
              <a:buNone/>
              <a:defRPr sz="13700"/>
            </a:lvl2pPr>
            <a:lvl3pPr lvl="2" algn="ctr">
              <a:lnSpc>
                <a:spcPct val="100000"/>
              </a:lnSpc>
              <a:spcBef>
                <a:spcPts val="0"/>
              </a:spcBef>
              <a:spcAft>
                <a:spcPts val="0"/>
              </a:spcAft>
              <a:buSzPts val="13700"/>
              <a:buNone/>
              <a:defRPr sz="13700"/>
            </a:lvl3pPr>
            <a:lvl4pPr lvl="3" algn="ctr">
              <a:lnSpc>
                <a:spcPct val="100000"/>
              </a:lnSpc>
              <a:spcBef>
                <a:spcPts val="0"/>
              </a:spcBef>
              <a:spcAft>
                <a:spcPts val="0"/>
              </a:spcAft>
              <a:buSzPts val="13700"/>
              <a:buNone/>
              <a:defRPr sz="13700"/>
            </a:lvl4pPr>
            <a:lvl5pPr lvl="4" algn="ctr">
              <a:lnSpc>
                <a:spcPct val="100000"/>
              </a:lnSpc>
              <a:spcBef>
                <a:spcPts val="0"/>
              </a:spcBef>
              <a:spcAft>
                <a:spcPts val="0"/>
              </a:spcAft>
              <a:buSzPts val="13700"/>
              <a:buNone/>
              <a:defRPr sz="13700"/>
            </a:lvl5pPr>
            <a:lvl6pPr lvl="5" algn="ctr">
              <a:lnSpc>
                <a:spcPct val="100000"/>
              </a:lnSpc>
              <a:spcBef>
                <a:spcPts val="0"/>
              </a:spcBef>
              <a:spcAft>
                <a:spcPts val="0"/>
              </a:spcAft>
              <a:buSzPts val="13700"/>
              <a:buNone/>
              <a:defRPr sz="13700"/>
            </a:lvl6pPr>
            <a:lvl7pPr lvl="6" algn="ctr">
              <a:lnSpc>
                <a:spcPct val="100000"/>
              </a:lnSpc>
              <a:spcBef>
                <a:spcPts val="0"/>
              </a:spcBef>
              <a:spcAft>
                <a:spcPts val="0"/>
              </a:spcAft>
              <a:buSzPts val="13700"/>
              <a:buNone/>
              <a:defRPr sz="13700"/>
            </a:lvl7pPr>
            <a:lvl8pPr lvl="7" algn="ctr">
              <a:lnSpc>
                <a:spcPct val="100000"/>
              </a:lnSpc>
              <a:spcBef>
                <a:spcPts val="0"/>
              </a:spcBef>
              <a:spcAft>
                <a:spcPts val="0"/>
              </a:spcAft>
              <a:buSzPts val="13700"/>
              <a:buNone/>
              <a:defRPr sz="13700"/>
            </a:lvl8pPr>
            <a:lvl9pPr lvl="8" algn="ctr">
              <a:lnSpc>
                <a:spcPct val="100000"/>
              </a:lnSpc>
              <a:spcBef>
                <a:spcPts val="0"/>
              </a:spcBef>
              <a:spcAft>
                <a:spcPts val="0"/>
              </a:spcAft>
              <a:buSzPts val="13700"/>
              <a:buNone/>
              <a:defRPr sz="13700"/>
            </a:lvl9pPr>
          </a:lstStyle>
          <a:p>
            <a:endParaRPr/>
          </a:p>
        </p:txBody>
      </p:sp>
      <p:sp>
        <p:nvSpPr>
          <p:cNvPr id="66" name="Google Shape;66;p12"/>
          <p:cNvSpPr txBox="1">
            <a:spLocks noGrp="1"/>
          </p:cNvSpPr>
          <p:nvPr>
            <p:ph type="sldNum" idx="12"/>
          </p:nvPr>
        </p:nvSpPr>
        <p:spPr>
          <a:xfrm>
            <a:off x="32127678" y="17682803"/>
            <a:ext cx="2080800" cy="1492500"/>
          </a:xfrm>
          <a:prstGeom prst="rect">
            <a:avLst/>
          </a:prstGeom>
          <a:noFill/>
          <a:ln>
            <a:noFill/>
          </a:ln>
        </p:spPr>
        <p:txBody>
          <a:bodyPr spcFirstLastPara="1" wrap="square" lIns="346675" tIns="346675" rIns="346675" bIns="346675" anchor="ctr" anchorCtr="0">
            <a:normAutofit/>
          </a:bodyPr>
          <a:lstStyle>
            <a:lvl1pPr marL="0" marR="0" lvl="0"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7"/>
        <p:cNvGrpSpPr/>
        <p:nvPr/>
      </p:nvGrpSpPr>
      <p:grpSpPr>
        <a:xfrm>
          <a:off x="0" y="0"/>
          <a:ext cx="0" cy="0"/>
          <a:chOff x="0" y="0"/>
          <a:chExt cx="0" cy="0"/>
        </a:xfrm>
      </p:grpSpPr>
      <p:sp>
        <p:nvSpPr>
          <p:cNvPr id="68" name="Google Shape;68;p13"/>
          <p:cNvSpPr txBox="1">
            <a:spLocks noGrp="1"/>
          </p:cNvSpPr>
          <p:nvPr>
            <p:ph type="title"/>
          </p:nvPr>
        </p:nvSpPr>
        <p:spPr>
          <a:xfrm>
            <a:off x="1181971" y="1687524"/>
            <a:ext cx="32310300" cy="2171700"/>
          </a:xfrm>
          <a:prstGeom prst="rect">
            <a:avLst/>
          </a:prstGeom>
          <a:noFill/>
          <a:ln>
            <a:noFill/>
          </a:ln>
        </p:spPr>
        <p:txBody>
          <a:bodyPr spcFirstLastPara="1" wrap="square" lIns="346675" tIns="346675" rIns="346675" bIns="346675" anchor="t" anchorCtr="0">
            <a:normAutofit/>
          </a:bodyPr>
          <a:lstStyle>
            <a:lvl1pPr lvl="0" algn="l">
              <a:lnSpc>
                <a:spcPct val="100000"/>
              </a:lnSpc>
              <a:spcBef>
                <a:spcPts val="0"/>
              </a:spcBef>
              <a:spcAft>
                <a:spcPts val="0"/>
              </a:spcAft>
              <a:buSzPts val="10600"/>
              <a:buNone/>
              <a:defRPr/>
            </a:lvl1pPr>
            <a:lvl2pPr lvl="1" algn="l">
              <a:lnSpc>
                <a:spcPct val="100000"/>
              </a:lnSpc>
              <a:spcBef>
                <a:spcPts val="0"/>
              </a:spcBef>
              <a:spcAft>
                <a:spcPts val="0"/>
              </a:spcAft>
              <a:buSzPts val="10600"/>
              <a:buNone/>
              <a:defRPr/>
            </a:lvl2pPr>
            <a:lvl3pPr lvl="2" algn="l">
              <a:lnSpc>
                <a:spcPct val="100000"/>
              </a:lnSpc>
              <a:spcBef>
                <a:spcPts val="0"/>
              </a:spcBef>
              <a:spcAft>
                <a:spcPts val="0"/>
              </a:spcAft>
              <a:buSzPts val="10600"/>
              <a:buNone/>
              <a:defRPr/>
            </a:lvl3pPr>
            <a:lvl4pPr lvl="3" algn="l">
              <a:lnSpc>
                <a:spcPct val="100000"/>
              </a:lnSpc>
              <a:spcBef>
                <a:spcPts val="0"/>
              </a:spcBef>
              <a:spcAft>
                <a:spcPts val="0"/>
              </a:spcAft>
              <a:buSzPts val="10600"/>
              <a:buNone/>
              <a:defRPr/>
            </a:lvl4pPr>
            <a:lvl5pPr lvl="4" algn="l">
              <a:lnSpc>
                <a:spcPct val="100000"/>
              </a:lnSpc>
              <a:spcBef>
                <a:spcPts val="0"/>
              </a:spcBef>
              <a:spcAft>
                <a:spcPts val="0"/>
              </a:spcAft>
              <a:buSzPts val="10600"/>
              <a:buNone/>
              <a:defRPr/>
            </a:lvl5pPr>
            <a:lvl6pPr lvl="5" algn="l">
              <a:lnSpc>
                <a:spcPct val="100000"/>
              </a:lnSpc>
              <a:spcBef>
                <a:spcPts val="0"/>
              </a:spcBef>
              <a:spcAft>
                <a:spcPts val="0"/>
              </a:spcAft>
              <a:buSzPts val="10600"/>
              <a:buNone/>
              <a:defRPr/>
            </a:lvl6pPr>
            <a:lvl7pPr lvl="6" algn="l">
              <a:lnSpc>
                <a:spcPct val="100000"/>
              </a:lnSpc>
              <a:spcBef>
                <a:spcPts val="0"/>
              </a:spcBef>
              <a:spcAft>
                <a:spcPts val="0"/>
              </a:spcAft>
              <a:buSzPts val="10600"/>
              <a:buNone/>
              <a:defRPr/>
            </a:lvl7pPr>
            <a:lvl8pPr lvl="7" algn="l">
              <a:lnSpc>
                <a:spcPct val="100000"/>
              </a:lnSpc>
              <a:spcBef>
                <a:spcPts val="0"/>
              </a:spcBef>
              <a:spcAft>
                <a:spcPts val="0"/>
              </a:spcAft>
              <a:buSzPts val="10600"/>
              <a:buNone/>
              <a:defRPr/>
            </a:lvl8pPr>
            <a:lvl9pPr lvl="8" algn="l">
              <a:lnSpc>
                <a:spcPct val="100000"/>
              </a:lnSpc>
              <a:spcBef>
                <a:spcPts val="0"/>
              </a:spcBef>
              <a:spcAft>
                <a:spcPts val="0"/>
              </a:spcAft>
              <a:buSzPts val="10600"/>
              <a:buNone/>
              <a:defRPr/>
            </a:lvl9pPr>
          </a:lstStyle>
          <a:p>
            <a:endParaRPr/>
          </a:p>
        </p:txBody>
      </p:sp>
      <p:sp>
        <p:nvSpPr>
          <p:cNvPr id="69" name="Google Shape;69;p13"/>
          <p:cNvSpPr txBox="1">
            <a:spLocks noGrp="1"/>
          </p:cNvSpPr>
          <p:nvPr>
            <p:ph type="body" idx="1"/>
          </p:nvPr>
        </p:nvSpPr>
        <p:spPr>
          <a:xfrm>
            <a:off x="1181971" y="4370157"/>
            <a:ext cx="32310300" cy="12954900"/>
          </a:xfrm>
          <a:prstGeom prst="rect">
            <a:avLst/>
          </a:prstGeom>
          <a:noFill/>
          <a:ln>
            <a:noFill/>
          </a:ln>
        </p:spPr>
        <p:txBody>
          <a:bodyPr spcFirstLastPara="1" wrap="square" lIns="346675" tIns="346675" rIns="346675" bIns="346675" anchor="t" anchorCtr="0">
            <a:normAutofit/>
          </a:bodyPr>
          <a:lstStyle>
            <a:lvl1pPr marL="457200" lvl="0" indent="-660400" algn="l">
              <a:lnSpc>
                <a:spcPct val="115000"/>
              </a:lnSpc>
              <a:spcBef>
                <a:spcPts val="0"/>
              </a:spcBef>
              <a:spcAft>
                <a:spcPts val="0"/>
              </a:spcAft>
              <a:buSzPts val="6800"/>
              <a:buChar char="●"/>
              <a:defRPr/>
            </a:lvl1pPr>
            <a:lvl2pPr marL="914400" lvl="1" indent="-565150" algn="l">
              <a:lnSpc>
                <a:spcPct val="115000"/>
              </a:lnSpc>
              <a:spcBef>
                <a:spcPts val="0"/>
              </a:spcBef>
              <a:spcAft>
                <a:spcPts val="0"/>
              </a:spcAft>
              <a:buSzPts val="5300"/>
              <a:buChar char="○"/>
              <a:defRPr/>
            </a:lvl2pPr>
            <a:lvl3pPr marL="1371600" lvl="2" indent="-565150" algn="l">
              <a:lnSpc>
                <a:spcPct val="115000"/>
              </a:lnSpc>
              <a:spcBef>
                <a:spcPts val="0"/>
              </a:spcBef>
              <a:spcAft>
                <a:spcPts val="0"/>
              </a:spcAft>
              <a:buSzPts val="5300"/>
              <a:buChar char="■"/>
              <a:defRPr/>
            </a:lvl3pPr>
            <a:lvl4pPr marL="1828800" lvl="3" indent="-565150" algn="l">
              <a:lnSpc>
                <a:spcPct val="115000"/>
              </a:lnSpc>
              <a:spcBef>
                <a:spcPts val="0"/>
              </a:spcBef>
              <a:spcAft>
                <a:spcPts val="0"/>
              </a:spcAft>
              <a:buSzPts val="5300"/>
              <a:buChar char="●"/>
              <a:defRPr/>
            </a:lvl4pPr>
            <a:lvl5pPr marL="2286000" lvl="4" indent="-565150" algn="l">
              <a:lnSpc>
                <a:spcPct val="115000"/>
              </a:lnSpc>
              <a:spcBef>
                <a:spcPts val="0"/>
              </a:spcBef>
              <a:spcAft>
                <a:spcPts val="0"/>
              </a:spcAft>
              <a:buSzPts val="5300"/>
              <a:buChar char="○"/>
              <a:defRPr/>
            </a:lvl5pPr>
            <a:lvl6pPr marL="2743200" lvl="5" indent="-565150" algn="l">
              <a:lnSpc>
                <a:spcPct val="115000"/>
              </a:lnSpc>
              <a:spcBef>
                <a:spcPts val="0"/>
              </a:spcBef>
              <a:spcAft>
                <a:spcPts val="0"/>
              </a:spcAft>
              <a:buSzPts val="5300"/>
              <a:buChar char="■"/>
              <a:defRPr/>
            </a:lvl6pPr>
            <a:lvl7pPr marL="3200400" lvl="6" indent="-565150" algn="l">
              <a:lnSpc>
                <a:spcPct val="115000"/>
              </a:lnSpc>
              <a:spcBef>
                <a:spcPts val="0"/>
              </a:spcBef>
              <a:spcAft>
                <a:spcPts val="0"/>
              </a:spcAft>
              <a:buSzPts val="5300"/>
              <a:buChar char="●"/>
              <a:defRPr/>
            </a:lvl7pPr>
            <a:lvl8pPr marL="3657600" lvl="7" indent="-565150" algn="l">
              <a:lnSpc>
                <a:spcPct val="115000"/>
              </a:lnSpc>
              <a:spcBef>
                <a:spcPts val="0"/>
              </a:spcBef>
              <a:spcAft>
                <a:spcPts val="0"/>
              </a:spcAft>
              <a:buSzPts val="5300"/>
              <a:buChar char="○"/>
              <a:defRPr/>
            </a:lvl8pPr>
            <a:lvl9pPr marL="4114800" lvl="8" indent="-565150" algn="l">
              <a:lnSpc>
                <a:spcPct val="115000"/>
              </a:lnSpc>
              <a:spcBef>
                <a:spcPts val="0"/>
              </a:spcBef>
              <a:spcAft>
                <a:spcPts val="0"/>
              </a:spcAft>
              <a:buSzPts val="5300"/>
              <a:buChar char="■"/>
              <a:defRPr/>
            </a:lvl9pPr>
          </a:lstStyle>
          <a:p>
            <a:endParaRPr/>
          </a:p>
        </p:txBody>
      </p:sp>
      <p:sp>
        <p:nvSpPr>
          <p:cNvPr id="70" name="Google Shape;70;p13"/>
          <p:cNvSpPr txBox="1">
            <a:spLocks noGrp="1"/>
          </p:cNvSpPr>
          <p:nvPr>
            <p:ph type="sldNum" idx="12"/>
          </p:nvPr>
        </p:nvSpPr>
        <p:spPr>
          <a:xfrm>
            <a:off x="32127678" y="17682803"/>
            <a:ext cx="2080800" cy="1492500"/>
          </a:xfrm>
          <a:prstGeom prst="rect">
            <a:avLst/>
          </a:prstGeom>
          <a:noFill/>
          <a:ln>
            <a:noFill/>
          </a:ln>
        </p:spPr>
        <p:txBody>
          <a:bodyPr spcFirstLastPara="1" wrap="square" lIns="346675" tIns="346675" rIns="346675" bIns="346675" anchor="ctr" anchorCtr="0">
            <a:normAutofit/>
          </a:bodyPr>
          <a:lstStyle>
            <a:lvl1pPr marL="0" marR="0" lvl="0"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71"/>
        <p:cNvGrpSpPr/>
        <p:nvPr/>
      </p:nvGrpSpPr>
      <p:grpSpPr>
        <a:xfrm>
          <a:off x="0" y="0"/>
          <a:ext cx="0" cy="0"/>
          <a:chOff x="0" y="0"/>
          <a:chExt cx="0" cy="0"/>
        </a:xfrm>
      </p:grpSpPr>
      <p:sp>
        <p:nvSpPr>
          <p:cNvPr id="72" name="Google Shape;72;p14"/>
          <p:cNvSpPr txBox="1">
            <a:spLocks noGrp="1"/>
          </p:cNvSpPr>
          <p:nvPr>
            <p:ph type="title"/>
          </p:nvPr>
        </p:nvSpPr>
        <p:spPr>
          <a:xfrm>
            <a:off x="1181971" y="1687524"/>
            <a:ext cx="32310300" cy="2171700"/>
          </a:xfrm>
          <a:prstGeom prst="rect">
            <a:avLst/>
          </a:prstGeom>
          <a:noFill/>
          <a:ln>
            <a:noFill/>
          </a:ln>
        </p:spPr>
        <p:txBody>
          <a:bodyPr spcFirstLastPara="1" wrap="square" lIns="346675" tIns="346675" rIns="346675" bIns="346675" anchor="t" anchorCtr="0">
            <a:normAutofit/>
          </a:bodyPr>
          <a:lstStyle>
            <a:lvl1pPr lvl="0" algn="l">
              <a:lnSpc>
                <a:spcPct val="100000"/>
              </a:lnSpc>
              <a:spcBef>
                <a:spcPts val="0"/>
              </a:spcBef>
              <a:spcAft>
                <a:spcPts val="0"/>
              </a:spcAft>
              <a:buSzPts val="10600"/>
              <a:buNone/>
              <a:defRPr/>
            </a:lvl1pPr>
            <a:lvl2pPr lvl="1" algn="l">
              <a:lnSpc>
                <a:spcPct val="100000"/>
              </a:lnSpc>
              <a:spcBef>
                <a:spcPts val="0"/>
              </a:spcBef>
              <a:spcAft>
                <a:spcPts val="0"/>
              </a:spcAft>
              <a:buSzPts val="10600"/>
              <a:buNone/>
              <a:defRPr/>
            </a:lvl2pPr>
            <a:lvl3pPr lvl="2" algn="l">
              <a:lnSpc>
                <a:spcPct val="100000"/>
              </a:lnSpc>
              <a:spcBef>
                <a:spcPts val="0"/>
              </a:spcBef>
              <a:spcAft>
                <a:spcPts val="0"/>
              </a:spcAft>
              <a:buSzPts val="10600"/>
              <a:buNone/>
              <a:defRPr/>
            </a:lvl3pPr>
            <a:lvl4pPr lvl="3" algn="l">
              <a:lnSpc>
                <a:spcPct val="100000"/>
              </a:lnSpc>
              <a:spcBef>
                <a:spcPts val="0"/>
              </a:spcBef>
              <a:spcAft>
                <a:spcPts val="0"/>
              </a:spcAft>
              <a:buSzPts val="10600"/>
              <a:buNone/>
              <a:defRPr/>
            </a:lvl4pPr>
            <a:lvl5pPr lvl="4" algn="l">
              <a:lnSpc>
                <a:spcPct val="100000"/>
              </a:lnSpc>
              <a:spcBef>
                <a:spcPts val="0"/>
              </a:spcBef>
              <a:spcAft>
                <a:spcPts val="0"/>
              </a:spcAft>
              <a:buSzPts val="10600"/>
              <a:buNone/>
              <a:defRPr/>
            </a:lvl5pPr>
            <a:lvl6pPr lvl="5" algn="l">
              <a:lnSpc>
                <a:spcPct val="100000"/>
              </a:lnSpc>
              <a:spcBef>
                <a:spcPts val="0"/>
              </a:spcBef>
              <a:spcAft>
                <a:spcPts val="0"/>
              </a:spcAft>
              <a:buSzPts val="10600"/>
              <a:buNone/>
              <a:defRPr/>
            </a:lvl6pPr>
            <a:lvl7pPr lvl="6" algn="l">
              <a:lnSpc>
                <a:spcPct val="100000"/>
              </a:lnSpc>
              <a:spcBef>
                <a:spcPts val="0"/>
              </a:spcBef>
              <a:spcAft>
                <a:spcPts val="0"/>
              </a:spcAft>
              <a:buSzPts val="10600"/>
              <a:buNone/>
              <a:defRPr/>
            </a:lvl7pPr>
            <a:lvl8pPr lvl="7" algn="l">
              <a:lnSpc>
                <a:spcPct val="100000"/>
              </a:lnSpc>
              <a:spcBef>
                <a:spcPts val="0"/>
              </a:spcBef>
              <a:spcAft>
                <a:spcPts val="0"/>
              </a:spcAft>
              <a:buSzPts val="10600"/>
              <a:buNone/>
              <a:defRPr/>
            </a:lvl8pPr>
            <a:lvl9pPr lvl="8" algn="l">
              <a:lnSpc>
                <a:spcPct val="100000"/>
              </a:lnSpc>
              <a:spcBef>
                <a:spcPts val="0"/>
              </a:spcBef>
              <a:spcAft>
                <a:spcPts val="0"/>
              </a:spcAft>
              <a:buSzPts val="10600"/>
              <a:buNone/>
              <a:defRPr/>
            </a:lvl9pPr>
          </a:lstStyle>
          <a:p>
            <a:endParaRPr/>
          </a:p>
        </p:txBody>
      </p:sp>
      <p:sp>
        <p:nvSpPr>
          <p:cNvPr id="73" name="Google Shape;73;p14"/>
          <p:cNvSpPr txBox="1">
            <a:spLocks noGrp="1"/>
          </p:cNvSpPr>
          <p:nvPr>
            <p:ph type="body" idx="1"/>
          </p:nvPr>
        </p:nvSpPr>
        <p:spPr>
          <a:xfrm>
            <a:off x="1181971" y="4370157"/>
            <a:ext cx="15167700" cy="12954900"/>
          </a:xfrm>
          <a:prstGeom prst="rect">
            <a:avLst/>
          </a:prstGeom>
          <a:noFill/>
          <a:ln>
            <a:noFill/>
          </a:ln>
        </p:spPr>
        <p:txBody>
          <a:bodyPr spcFirstLastPara="1" wrap="square" lIns="346675" tIns="346675" rIns="346675" bIns="346675" anchor="t" anchorCtr="0">
            <a:normAutofit/>
          </a:bodyPr>
          <a:lstStyle>
            <a:lvl1pPr marL="457200" lvl="0" indent="-565150" algn="l">
              <a:lnSpc>
                <a:spcPct val="115000"/>
              </a:lnSpc>
              <a:spcBef>
                <a:spcPts val="0"/>
              </a:spcBef>
              <a:spcAft>
                <a:spcPts val="0"/>
              </a:spcAft>
              <a:buSzPts val="5300"/>
              <a:buChar char="●"/>
              <a:defRPr sz="5300"/>
            </a:lvl1pPr>
            <a:lvl2pPr marL="914400" lvl="1" indent="-520700" algn="l">
              <a:lnSpc>
                <a:spcPct val="115000"/>
              </a:lnSpc>
              <a:spcBef>
                <a:spcPts val="0"/>
              </a:spcBef>
              <a:spcAft>
                <a:spcPts val="0"/>
              </a:spcAft>
              <a:buSzPts val="4600"/>
              <a:buChar char="○"/>
              <a:defRPr sz="4600"/>
            </a:lvl2pPr>
            <a:lvl3pPr marL="1371600" lvl="2" indent="-520700" algn="l">
              <a:lnSpc>
                <a:spcPct val="115000"/>
              </a:lnSpc>
              <a:spcBef>
                <a:spcPts val="0"/>
              </a:spcBef>
              <a:spcAft>
                <a:spcPts val="0"/>
              </a:spcAft>
              <a:buSzPts val="4600"/>
              <a:buChar char="■"/>
              <a:defRPr sz="4600"/>
            </a:lvl3pPr>
            <a:lvl4pPr marL="1828800" lvl="3" indent="-520700" algn="l">
              <a:lnSpc>
                <a:spcPct val="115000"/>
              </a:lnSpc>
              <a:spcBef>
                <a:spcPts val="0"/>
              </a:spcBef>
              <a:spcAft>
                <a:spcPts val="0"/>
              </a:spcAft>
              <a:buSzPts val="4600"/>
              <a:buChar char="●"/>
              <a:defRPr sz="4600"/>
            </a:lvl4pPr>
            <a:lvl5pPr marL="2286000" lvl="4" indent="-520700" algn="l">
              <a:lnSpc>
                <a:spcPct val="115000"/>
              </a:lnSpc>
              <a:spcBef>
                <a:spcPts val="0"/>
              </a:spcBef>
              <a:spcAft>
                <a:spcPts val="0"/>
              </a:spcAft>
              <a:buSzPts val="4600"/>
              <a:buChar char="○"/>
              <a:defRPr sz="4600"/>
            </a:lvl5pPr>
            <a:lvl6pPr marL="2743200" lvl="5" indent="-520700" algn="l">
              <a:lnSpc>
                <a:spcPct val="115000"/>
              </a:lnSpc>
              <a:spcBef>
                <a:spcPts val="0"/>
              </a:spcBef>
              <a:spcAft>
                <a:spcPts val="0"/>
              </a:spcAft>
              <a:buSzPts val="4600"/>
              <a:buChar char="■"/>
              <a:defRPr sz="4600"/>
            </a:lvl6pPr>
            <a:lvl7pPr marL="3200400" lvl="6" indent="-520700" algn="l">
              <a:lnSpc>
                <a:spcPct val="115000"/>
              </a:lnSpc>
              <a:spcBef>
                <a:spcPts val="0"/>
              </a:spcBef>
              <a:spcAft>
                <a:spcPts val="0"/>
              </a:spcAft>
              <a:buSzPts val="4600"/>
              <a:buChar char="●"/>
              <a:defRPr sz="4600"/>
            </a:lvl7pPr>
            <a:lvl8pPr marL="3657600" lvl="7" indent="-520700" algn="l">
              <a:lnSpc>
                <a:spcPct val="115000"/>
              </a:lnSpc>
              <a:spcBef>
                <a:spcPts val="0"/>
              </a:spcBef>
              <a:spcAft>
                <a:spcPts val="0"/>
              </a:spcAft>
              <a:buSzPts val="4600"/>
              <a:buChar char="○"/>
              <a:defRPr sz="4600"/>
            </a:lvl8pPr>
            <a:lvl9pPr marL="4114800" lvl="8" indent="-520700" algn="l">
              <a:lnSpc>
                <a:spcPct val="115000"/>
              </a:lnSpc>
              <a:spcBef>
                <a:spcPts val="0"/>
              </a:spcBef>
              <a:spcAft>
                <a:spcPts val="0"/>
              </a:spcAft>
              <a:buSzPts val="4600"/>
              <a:buChar char="■"/>
              <a:defRPr sz="4600"/>
            </a:lvl9pPr>
          </a:lstStyle>
          <a:p>
            <a:endParaRPr/>
          </a:p>
        </p:txBody>
      </p:sp>
      <p:sp>
        <p:nvSpPr>
          <p:cNvPr id="74" name="Google Shape;74;p14"/>
          <p:cNvSpPr txBox="1">
            <a:spLocks noGrp="1"/>
          </p:cNvSpPr>
          <p:nvPr>
            <p:ph type="body" idx="2"/>
          </p:nvPr>
        </p:nvSpPr>
        <p:spPr>
          <a:xfrm>
            <a:off x="18324528" y="4370157"/>
            <a:ext cx="15167700" cy="12954900"/>
          </a:xfrm>
          <a:prstGeom prst="rect">
            <a:avLst/>
          </a:prstGeom>
          <a:noFill/>
          <a:ln>
            <a:noFill/>
          </a:ln>
        </p:spPr>
        <p:txBody>
          <a:bodyPr spcFirstLastPara="1" wrap="square" lIns="346675" tIns="346675" rIns="346675" bIns="346675" anchor="t" anchorCtr="0">
            <a:normAutofit/>
          </a:bodyPr>
          <a:lstStyle>
            <a:lvl1pPr marL="457200" lvl="0" indent="-565150" algn="l">
              <a:lnSpc>
                <a:spcPct val="115000"/>
              </a:lnSpc>
              <a:spcBef>
                <a:spcPts val="0"/>
              </a:spcBef>
              <a:spcAft>
                <a:spcPts val="0"/>
              </a:spcAft>
              <a:buSzPts val="5300"/>
              <a:buChar char="●"/>
              <a:defRPr sz="5300"/>
            </a:lvl1pPr>
            <a:lvl2pPr marL="914400" lvl="1" indent="-520700" algn="l">
              <a:lnSpc>
                <a:spcPct val="115000"/>
              </a:lnSpc>
              <a:spcBef>
                <a:spcPts val="0"/>
              </a:spcBef>
              <a:spcAft>
                <a:spcPts val="0"/>
              </a:spcAft>
              <a:buSzPts val="4600"/>
              <a:buChar char="○"/>
              <a:defRPr sz="4600"/>
            </a:lvl2pPr>
            <a:lvl3pPr marL="1371600" lvl="2" indent="-520700" algn="l">
              <a:lnSpc>
                <a:spcPct val="115000"/>
              </a:lnSpc>
              <a:spcBef>
                <a:spcPts val="0"/>
              </a:spcBef>
              <a:spcAft>
                <a:spcPts val="0"/>
              </a:spcAft>
              <a:buSzPts val="4600"/>
              <a:buChar char="■"/>
              <a:defRPr sz="4600"/>
            </a:lvl3pPr>
            <a:lvl4pPr marL="1828800" lvl="3" indent="-520700" algn="l">
              <a:lnSpc>
                <a:spcPct val="115000"/>
              </a:lnSpc>
              <a:spcBef>
                <a:spcPts val="0"/>
              </a:spcBef>
              <a:spcAft>
                <a:spcPts val="0"/>
              </a:spcAft>
              <a:buSzPts val="4600"/>
              <a:buChar char="●"/>
              <a:defRPr sz="4600"/>
            </a:lvl4pPr>
            <a:lvl5pPr marL="2286000" lvl="4" indent="-520700" algn="l">
              <a:lnSpc>
                <a:spcPct val="115000"/>
              </a:lnSpc>
              <a:spcBef>
                <a:spcPts val="0"/>
              </a:spcBef>
              <a:spcAft>
                <a:spcPts val="0"/>
              </a:spcAft>
              <a:buSzPts val="4600"/>
              <a:buChar char="○"/>
              <a:defRPr sz="4600"/>
            </a:lvl5pPr>
            <a:lvl6pPr marL="2743200" lvl="5" indent="-520700" algn="l">
              <a:lnSpc>
                <a:spcPct val="115000"/>
              </a:lnSpc>
              <a:spcBef>
                <a:spcPts val="0"/>
              </a:spcBef>
              <a:spcAft>
                <a:spcPts val="0"/>
              </a:spcAft>
              <a:buSzPts val="4600"/>
              <a:buChar char="■"/>
              <a:defRPr sz="4600"/>
            </a:lvl6pPr>
            <a:lvl7pPr marL="3200400" lvl="6" indent="-520700" algn="l">
              <a:lnSpc>
                <a:spcPct val="115000"/>
              </a:lnSpc>
              <a:spcBef>
                <a:spcPts val="0"/>
              </a:spcBef>
              <a:spcAft>
                <a:spcPts val="0"/>
              </a:spcAft>
              <a:buSzPts val="4600"/>
              <a:buChar char="●"/>
              <a:defRPr sz="4600"/>
            </a:lvl7pPr>
            <a:lvl8pPr marL="3657600" lvl="7" indent="-520700" algn="l">
              <a:lnSpc>
                <a:spcPct val="115000"/>
              </a:lnSpc>
              <a:spcBef>
                <a:spcPts val="0"/>
              </a:spcBef>
              <a:spcAft>
                <a:spcPts val="0"/>
              </a:spcAft>
              <a:buSzPts val="4600"/>
              <a:buChar char="○"/>
              <a:defRPr sz="4600"/>
            </a:lvl8pPr>
            <a:lvl9pPr marL="4114800" lvl="8" indent="-520700" algn="l">
              <a:lnSpc>
                <a:spcPct val="115000"/>
              </a:lnSpc>
              <a:spcBef>
                <a:spcPts val="0"/>
              </a:spcBef>
              <a:spcAft>
                <a:spcPts val="0"/>
              </a:spcAft>
              <a:buSzPts val="4600"/>
              <a:buChar char="■"/>
              <a:defRPr sz="4600"/>
            </a:lvl9pPr>
          </a:lstStyle>
          <a:p>
            <a:endParaRPr/>
          </a:p>
        </p:txBody>
      </p:sp>
      <p:sp>
        <p:nvSpPr>
          <p:cNvPr id="75" name="Google Shape;75;p14"/>
          <p:cNvSpPr txBox="1">
            <a:spLocks noGrp="1"/>
          </p:cNvSpPr>
          <p:nvPr>
            <p:ph type="sldNum" idx="12"/>
          </p:nvPr>
        </p:nvSpPr>
        <p:spPr>
          <a:xfrm>
            <a:off x="32127678" y="17682803"/>
            <a:ext cx="2080800" cy="1492500"/>
          </a:xfrm>
          <a:prstGeom prst="rect">
            <a:avLst/>
          </a:prstGeom>
          <a:noFill/>
          <a:ln>
            <a:noFill/>
          </a:ln>
        </p:spPr>
        <p:txBody>
          <a:bodyPr spcFirstLastPara="1" wrap="square" lIns="346675" tIns="346675" rIns="346675" bIns="346675" anchor="ctr" anchorCtr="0">
            <a:normAutofit/>
          </a:bodyPr>
          <a:lstStyle>
            <a:lvl1pPr marL="0" marR="0" lvl="0"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1181971" y="1687524"/>
            <a:ext cx="32310300" cy="2171700"/>
          </a:xfrm>
          <a:prstGeom prst="rect">
            <a:avLst/>
          </a:prstGeom>
          <a:noFill/>
          <a:ln>
            <a:noFill/>
          </a:ln>
        </p:spPr>
        <p:txBody>
          <a:bodyPr spcFirstLastPara="1" wrap="square" lIns="346675" tIns="346675" rIns="346675" bIns="346675" anchor="t" anchorCtr="0">
            <a:normAutofit/>
          </a:bodyPr>
          <a:lstStyle>
            <a:lvl1pPr lvl="0" algn="l">
              <a:lnSpc>
                <a:spcPct val="100000"/>
              </a:lnSpc>
              <a:spcBef>
                <a:spcPts val="0"/>
              </a:spcBef>
              <a:spcAft>
                <a:spcPts val="0"/>
              </a:spcAft>
              <a:buSzPts val="10600"/>
              <a:buNone/>
              <a:defRPr/>
            </a:lvl1pPr>
            <a:lvl2pPr lvl="1" algn="l">
              <a:lnSpc>
                <a:spcPct val="100000"/>
              </a:lnSpc>
              <a:spcBef>
                <a:spcPts val="0"/>
              </a:spcBef>
              <a:spcAft>
                <a:spcPts val="0"/>
              </a:spcAft>
              <a:buSzPts val="10600"/>
              <a:buNone/>
              <a:defRPr/>
            </a:lvl2pPr>
            <a:lvl3pPr lvl="2" algn="l">
              <a:lnSpc>
                <a:spcPct val="100000"/>
              </a:lnSpc>
              <a:spcBef>
                <a:spcPts val="0"/>
              </a:spcBef>
              <a:spcAft>
                <a:spcPts val="0"/>
              </a:spcAft>
              <a:buSzPts val="10600"/>
              <a:buNone/>
              <a:defRPr/>
            </a:lvl3pPr>
            <a:lvl4pPr lvl="3" algn="l">
              <a:lnSpc>
                <a:spcPct val="100000"/>
              </a:lnSpc>
              <a:spcBef>
                <a:spcPts val="0"/>
              </a:spcBef>
              <a:spcAft>
                <a:spcPts val="0"/>
              </a:spcAft>
              <a:buSzPts val="10600"/>
              <a:buNone/>
              <a:defRPr/>
            </a:lvl4pPr>
            <a:lvl5pPr lvl="4" algn="l">
              <a:lnSpc>
                <a:spcPct val="100000"/>
              </a:lnSpc>
              <a:spcBef>
                <a:spcPts val="0"/>
              </a:spcBef>
              <a:spcAft>
                <a:spcPts val="0"/>
              </a:spcAft>
              <a:buSzPts val="10600"/>
              <a:buNone/>
              <a:defRPr/>
            </a:lvl5pPr>
            <a:lvl6pPr lvl="5" algn="l">
              <a:lnSpc>
                <a:spcPct val="100000"/>
              </a:lnSpc>
              <a:spcBef>
                <a:spcPts val="0"/>
              </a:spcBef>
              <a:spcAft>
                <a:spcPts val="0"/>
              </a:spcAft>
              <a:buSzPts val="10600"/>
              <a:buNone/>
              <a:defRPr/>
            </a:lvl6pPr>
            <a:lvl7pPr lvl="6" algn="l">
              <a:lnSpc>
                <a:spcPct val="100000"/>
              </a:lnSpc>
              <a:spcBef>
                <a:spcPts val="0"/>
              </a:spcBef>
              <a:spcAft>
                <a:spcPts val="0"/>
              </a:spcAft>
              <a:buSzPts val="10600"/>
              <a:buNone/>
              <a:defRPr/>
            </a:lvl7pPr>
            <a:lvl8pPr lvl="7" algn="l">
              <a:lnSpc>
                <a:spcPct val="100000"/>
              </a:lnSpc>
              <a:spcBef>
                <a:spcPts val="0"/>
              </a:spcBef>
              <a:spcAft>
                <a:spcPts val="0"/>
              </a:spcAft>
              <a:buSzPts val="10600"/>
              <a:buNone/>
              <a:defRPr/>
            </a:lvl8pPr>
            <a:lvl9pPr lvl="8" algn="l">
              <a:lnSpc>
                <a:spcPct val="100000"/>
              </a:lnSpc>
              <a:spcBef>
                <a:spcPts val="0"/>
              </a:spcBef>
              <a:spcAft>
                <a:spcPts val="0"/>
              </a:spcAft>
              <a:buSzPts val="10600"/>
              <a:buNone/>
              <a:defRPr/>
            </a:lvl9pPr>
          </a:lstStyle>
          <a:p>
            <a:endParaRPr/>
          </a:p>
        </p:txBody>
      </p:sp>
      <p:sp>
        <p:nvSpPr>
          <p:cNvPr id="78" name="Google Shape;78;p15"/>
          <p:cNvSpPr txBox="1">
            <a:spLocks noGrp="1"/>
          </p:cNvSpPr>
          <p:nvPr>
            <p:ph type="sldNum" idx="12"/>
          </p:nvPr>
        </p:nvSpPr>
        <p:spPr>
          <a:xfrm>
            <a:off x="32127678" y="17682803"/>
            <a:ext cx="2080800" cy="1492500"/>
          </a:xfrm>
          <a:prstGeom prst="rect">
            <a:avLst/>
          </a:prstGeom>
          <a:noFill/>
          <a:ln>
            <a:noFill/>
          </a:ln>
        </p:spPr>
        <p:txBody>
          <a:bodyPr spcFirstLastPara="1" wrap="square" lIns="346675" tIns="346675" rIns="346675" bIns="346675" anchor="ctr" anchorCtr="0">
            <a:normAutofit/>
          </a:bodyPr>
          <a:lstStyle>
            <a:lvl1pPr marL="0" marR="0" lvl="0"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9"/>
        <p:cNvGrpSpPr/>
        <p:nvPr/>
      </p:nvGrpSpPr>
      <p:grpSpPr>
        <a:xfrm>
          <a:off x="0" y="0"/>
          <a:ext cx="0" cy="0"/>
          <a:chOff x="0" y="0"/>
          <a:chExt cx="0" cy="0"/>
        </a:xfrm>
      </p:grpSpPr>
      <p:sp>
        <p:nvSpPr>
          <p:cNvPr id="80" name="Google Shape;80;p16"/>
          <p:cNvSpPr txBox="1">
            <a:spLocks noGrp="1"/>
          </p:cNvSpPr>
          <p:nvPr>
            <p:ph type="title"/>
          </p:nvPr>
        </p:nvSpPr>
        <p:spPr>
          <a:xfrm>
            <a:off x="1181971" y="2106821"/>
            <a:ext cx="10647900" cy="2865600"/>
          </a:xfrm>
          <a:prstGeom prst="rect">
            <a:avLst/>
          </a:prstGeom>
          <a:noFill/>
          <a:ln>
            <a:noFill/>
          </a:ln>
        </p:spPr>
        <p:txBody>
          <a:bodyPr spcFirstLastPara="1" wrap="square" lIns="346675" tIns="346675" rIns="346675" bIns="346675" anchor="b" anchorCtr="0">
            <a:normAutofit/>
          </a:bodyPr>
          <a:lstStyle>
            <a:lvl1pPr lvl="0" algn="l">
              <a:lnSpc>
                <a:spcPct val="100000"/>
              </a:lnSpc>
              <a:spcBef>
                <a:spcPts val="0"/>
              </a:spcBef>
              <a:spcAft>
                <a:spcPts val="0"/>
              </a:spcAft>
              <a:buSzPts val="9100"/>
              <a:buNone/>
              <a:defRPr sz="9100"/>
            </a:lvl1pPr>
            <a:lvl2pPr lvl="1" algn="l">
              <a:lnSpc>
                <a:spcPct val="100000"/>
              </a:lnSpc>
              <a:spcBef>
                <a:spcPts val="0"/>
              </a:spcBef>
              <a:spcAft>
                <a:spcPts val="0"/>
              </a:spcAft>
              <a:buSzPts val="9100"/>
              <a:buNone/>
              <a:defRPr sz="9100"/>
            </a:lvl2pPr>
            <a:lvl3pPr lvl="2" algn="l">
              <a:lnSpc>
                <a:spcPct val="100000"/>
              </a:lnSpc>
              <a:spcBef>
                <a:spcPts val="0"/>
              </a:spcBef>
              <a:spcAft>
                <a:spcPts val="0"/>
              </a:spcAft>
              <a:buSzPts val="9100"/>
              <a:buNone/>
              <a:defRPr sz="9100"/>
            </a:lvl3pPr>
            <a:lvl4pPr lvl="3" algn="l">
              <a:lnSpc>
                <a:spcPct val="100000"/>
              </a:lnSpc>
              <a:spcBef>
                <a:spcPts val="0"/>
              </a:spcBef>
              <a:spcAft>
                <a:spcPts val="0"/>
              </a:spcAft>
              <a:buSzPts val="9100"/>
              <a:buNone/>
              <a:defRPr sz="9100"/>
            </a:lvl4pPr>
            <a:lvl5pPr lvl="4" algn="l">
              <a:lnSpc>
                <a:spcPct val="100000"/>
              </a:lnSpc>
              <a:spcBef>
                <a:spcPts val="0"/>
              </a:spcBef>
              <a:spcAft>
                <a:spcPts val="0"/>
              </a:spcAft>
              <a:buSzPts val="9100"/>
              <a:buNone/>
              <a:defRPr sz="9100"/>
            </a:lvl5pPr>
            <a:lvl6pPr lvl="5" algn="l">
              <a:lnSpc>
                <a:spcPct val="100000"/>
              </a:lnSpc>
              <a:spcBef>
                <a:spcPts val="0"/>
              </a:spcBef>
              <a:spcAft>
                <a:spcPts val="0"/>
              </a:spcAft>
              <a:buSzPts val="9100"/>
              <a:buNone/>
              <a:defRPr sz="9100"/>
            </a:lvl6pPr>
            <a:lvl7pPr lvl="6" algn="l">
              <a:lnSpc>
                <a:spcPct val="100000"/>
              </a:lnSpc>
              <a:spcBef>
                <a:spcPts val="0"/>
              </a:spcBef>
              <a:spcAft>
                <a:spcPts val="0"/>
              </a:spcAft>
              <a:buSzPts val="9100"/>
              <a:buNone/>
              <a:defRPr sz="9100"/>
            </a:lvl7pPr>
            <a:lvl8pPr lvl="7" algn="l">
              <a:lnSpc>
                <a:spcPct val="100000"/>
              </a:lnSpc>
              <a:spcBef>
                <a:spcPts val="0"/>
              </a:spcBef>
              <a:spcAft>
                <a:spcPts val="0"/>
              </a:spcAft>
              <a:buSzPts val="9100"/>
              <a:buNone/>
              <a:defRPr sz="9100"/>
            </a:lvl8pPr>
            <a:lvl9pPr lvl="8" algn="l">
              <a:lnSpc>
                <a:spcPct val="100000"/>
              </a:lnSpc>
              <a:spcBef>
                <a:spcPts val="0"/>
              </a:spcBef>
              <a:spcAft>
                <a:spcPts val="0"/>
              </a:spcAft>
              <a:buSzPts val="9100"/>
              <a:buNone/>
              <a:defRPr sz="9100"/>
            </a:lvl9pPr>
          </a:lstStyle>
          <a:p>
            <a:endParaRPr/>
          </a:p>
        </p:txBody>
      </p:sp>
      <p:sp>
        <p:nvSpPr>
          <p:cNvPr id="81" name="Google Shape;81;p16"/>
          <p:cNvSpPr txBox="1">
            <a:spLocks noGrp="1"/>
          </p:cNvSpPr>
          <p:nvPr>
            <p:ph type="body" idx="1"/>
          </p:nvPr>
        </p:nvSpPr>
        <p:spPr>
          <a:xfrm>
            <a:off x="1181971" y="5269329"/>
            <a:ext cx="10647900" cy="12056100"/>
          </a:xfrm>
          <a:prstGeom prst="rect">
            <a:avLst/>
          </a:prstGeom>
          <a:noFill/>
          <a:ln>
            <a:noFill/>
          </a:ln>
        </p:spPr>
        <p:txBody>
          <a:bodyPr spcFirstLastPara="1" wrap="square" lIns="346675" tIns="346675" rIns="346675" bIns="346675" anchor="t" anchorCtr="0">
            <a:normAutofit/>
          </a:bodyPr>
          <a:lstStyle>
            <a:lvl1pPr marL="457200" lvl="0" indent="-520700" algn="l">
              <a:lnSpc>
                <a:spcPct val="115000"/>
              </a:lnSpc>
              <a:spcBef>
                <a:spcPts val="0"/>
              </a:spcBef>
              <a:spcAft>
                <a:spcPts val="0"/>
              </a:spcAft>
              <a:buSzPts val="4600"/>
              <a:buChar char="●"/>
              <a:defRPr sz="4600"/>
            </a:lvl1pPr>
            <a:lvl2pPr marL="914400" lvl="1" indent="-520700" algn="l">
              <a:lnSpc>
                <a:spcPct val="115000"/>
              </a:lnSpc>
              <a:spcBef>
                <a:spcPts val="0"/>
              </a:spcBef>
              <a:spcAft>
                <a:spcPts val="0"/>
              </a:spcAft>
              <a:buSzPts val="4600"/>
              <a:buChar char="○"/>
              <a:defRPr sz="4600"/>
            </a:lvl2pPr>
            <a:lvl3pPr marL="1371600" lvl="2" indent="-520700" algn="l">
              <a:lnSpc>
                <a:spcPct val="115000"/>
              </a:lnSpc>
              <a:spcBef>
                <a:spcPts val="0"/>
              </a:spcBef>
              <a:spcAft>
                <a:spcPts val="0"/>
              </a:spcAft>
              <a:buSzPts val="4600"/>
              <a:buChar char="■"/>
              <a:defRPr sz="4600"/>
            </a:lvl3pPr>
            <a:lvl4pPr marL="1828800" lvl="3" indent="-520700" algn="l">
              <a:lnSpc>
                <a:spcPct val="115000"/>
              </a:lnSpc>
              <a:spcBef>
                <a:spcPts val="0"/>
              </a:spcBef>
              <a:spcAft>
                <a:spcPts val="0"/>
              </a:spcAft>
              <a:buSzPts val="4600"/>
              <a:buChar char="●"/>
              <a:defRPr sz="4600"/>
            </a:lvl4pPr>
            <a:lvl5pPr marL="2286000" lvl="4" indent="-520700" algn="l">
              <a:lnSpc>
                <a:spcPct val="115000"/>
              </a:lnSpc>
              <a:spcBef>
                <a:spcPts val="0"/>
              </a:spcBef>
              <a:spcAft>
                <a:spcPts val="0"/>
              </a:spcAft>
              <a:buSzPts val="4600"/>
              <a:buChar char="○"/>
              <a:defRPr sz="4600"/>
            </a:lvl5pPr>
            <a:lvl6pPr marL="2743200" lvl="5" indent="-520700" algn="l">
              <a:lnSpc>
                <a:spcPct val="115000"/>
              </a:lnSpc>
              <a:spcBef>
                <a:spcPts val="0"/>
              </a:spcBef>
              <a:spcAft>
                <a:spcPts val="0"/>
              </a:spcAft>
              <a:buSzPts val="4600"/>
              <a:buChar char="■"/>
              <a:defRPr sz="4600"/>
            </a:lvl6pPr>
            <a:lvl7pPr marL="3200400" lvl="6" indent="-520700" algn="l">
              <a:lnSpc>
                <a:spcPct val="115000"/>
              </a:lnSpc>
              <a:spcBef>
                <a:spcPts val="0"/>
              </a:spcBef>
              <a:spcAft>
                <a:spcPts val="0"/>
              </a:spcAft>
              <a:buSzPts val="4600"/>
              <a:buChar char="●"/>
              <a:defRPr sz="4600"/>
            </a:lvl7pPr>
            <a:lvl8pPr marL="3657600" lvl="7" indent="-520700" algn="l">
              <a:lnSpc>
                <a:spcPct val="115000"/>
              </a:lnSpc>
              <a:spcBef>
                <a:spcPts val="0"/>
              </a:spcBef>
              <a:spcAft>
                <a:spcPts val="0"/>
              </a:spcAft>
              <a:buSzPts val="4600"/>
              <a:buChar char="○"/>
              <a:defRPr sz="4600"/>
            </a:lvl8pPr>
            <a:lvl9pPr marL="4114800" lvl="8" indent="-520700" algn="l">
              <a:lnSpc>
                <a:spcPct val="115000"/>
              </a:lnSpc>
              <a:spcBef>
                <a:spcPts val="0"/>
              </a:spcBef>
              <a:spcAft>
                <a:spcPts val="0"/>
              </a:spcAft>
              <a:buSzPts val="4600"/>
              <a:buChar char="■"/>
              <a:defRPr sz="4600"/>
            </a:lvl9pPr>
          </a:lstStyle>
          <a:p>
            <a:endParaRPr/>
          </a:p>
        </p:txBody>
      </p:sp>
      <p:sp>
        <p:nvSpPr>
          <p:cNvPr id="82" name="Google Shape;82;p16"/>
          <p:cNvSpPr txBox="1">
            <a:spLocks noGrp="1"/>
          </p:cNvSpPr>
          <p:nvPr>
            <p:ph type="sldNum" idx="12"/>
          </p:nvPr>
        </p:nvSpPr>
        <p:spPr>
          <a:xfrm>
            <a:off x="32127678" y="17682803"/>
            <a:ext cx="2080800" cy="1492500"/>
          </a:xfrm>
          <a:prstGeom prst="rect">
            <a:avLst/>
          </a:prstGeom>
          <a:noFill/>
          <a:ln>
            <a:noFill/>
          </a:ln>
        </p:spPr>
        <p:txBody>
          <a:bodyPr spcFirstLastPara="1" wrap="square" lIns="346675" tIns="346675" rIns="346675" bIns="346675" anchor="ctr" anchorCtr="0">
            <a:normAutofit/>
          </a:bodyPr>
          <a:lstStyle>
            <a:lvl1pPr marL="0" marR="0" lvl="0"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83"/>
        <p:cNvGrpSpPr/>
        <p:nvPr/>
      </p:nvGrpSpPr>
      <p:grpSpPr>
        <a:xfrm>
          <a:off x="0" y="0"/>
          <a:ext cx="0" cy="0"/>
          <a:chOff x="0" y="0"/>
          <a:chExt cx="0" cy="0"/>
        </a:xfrm>
      </p:grpSpPr>
      <p:sp>
        <p:nvSpPr>
          <p:cNvPr id="84" name="Google Shape;84;p17"/>
          <p:cNvSpPr txBox="1">
            <a:spLocks noGrp="1"/>
          </p:cNvSpPr>
          <p:nvPr>
            <p:ph type="title"/>
          </p:nvPr>
        </p:nvSpPr>
        <p:spPr>
          <a:xfrm>
            <a:off x="1859035" y="1706958"/>
            <a:ext cx="24146700" cy="15512100"/>
          </a:xfrm>
          <a:prstGeom prst="rect">
            <a:avLst/>
          </a:prstGeom>
          <a:noFill/>
          <a:ln>
            <a:noFill/>
          </a:ln>
        </p:spPr>
        <p:txBody>
          <a:bodyPr spcFirstLastPara="1" wrap="square" lIns="346675" tIns="346675" rIns="346675" bIns="346675" anchor="ctr" anchorCtr="0">
            <a:normAutofit/>
          </a:bodyPr>
          <a:lstStyle>
            <a:lvl1pPr lvl="0" algn="l">
              <a:lnSpc>
                <a:spcPct val="100000"/>
              </a:lnSpc>
              <a:spcBef>
                <a:spcPts val="0"/>
              </a:spcBef>
              <a:spcAft>
                <a:spcPts val="0"/>
              </a:spcAft>
              <a:buSzPts val="18200"/>
              <a:buNone/>
              <a:defRPr sz="18200"/>
            </a:lvl1pPr>
            <a:lvl2pPr lvl="1" algn="l">
              <a:lnSpc>
                <a:spcPct val="100000"/>
              </a:lnSpc>
              <a:spcBef>
                <a:spcPts val="0"/>
              </a:spcBef>
              <a:spcAft>
                <a:spcPts val="0"/>
              </a:spcAft>
              <a:buSzPts val="18200"/>
              <a:buNone/>
              <a:defRPr sz="18200"/>
            </a:lvl2pPr>
            <a:lvl3pPr lvl="2" algn="l">
              <a:lnSpc>
                <a:spcPct val="100000"/>
              </a:lnSpc>
              <a:spcBef>
                <a:spcPts val="0"/>
              </a:spcBef>
              <a:spcAft>
                <a:spcPts val="0"/>
              </a:spcAft>
              <a:buSzPts val="18200"/>
              <a:buNone/>
              <a:defRPr sz="18200"/>
            </a:lvl3pPr>
            <a:lvl4pPr lvl="3" algn="l">
              <a:lnSpc>
                <a:spcPct val="100000"/>
              </a:lnSpc>
              <a:spcBef>
                <a:spcPts val="0"/>
              </a:spcBef>
              <a:spcAft>
                <a:spcPts val="0"/>
              </a:spcAft>
              <a:buSzPts val="18200"/>
              <a:buNone/>
              <a:defRPr sz="18200"/>
            </a:lvl4pPr>
            <a:lvl5pPr lvl="4" algn="l">
              <a:lnSpc>
                <a:spcPct val="100000"/>
              </a:lnSpc>
              <a:spcBef>
                <a:spcPts val="0"/>
              </a:spcBef>
              <a:spcAft>
                <a:spcPts val="0"/>
              </a:spcAft>
              <a:buSzPts val="18200"/>
              <a:buNone/>
              <a:defRPr sz="18200"/>
            </a:lvl5pPr>
            <a:lvl6pPr lvl="5" algn="l">
              <a:lnSpc>
                <a:spcPct val="100000"/>
              </a:lnSpc>
              <a:spcBef>
                <a:spcPts val="0"/>
              </a:spcBef>
              <a:spcAft>
                <a:spcPts val="0"/>
              </a:spcAft>
              <a:buSzPts val="18200"/>
              <a:buNone/>
              <a:defRPr sz="18200"/>
            </a:lvl6pPr>
            <a:lvl7pPr lvl="6" algn="l">
              <a:lnSpc>
                <a:spcPct val="100000"/>
              </a:lnSpc>
              <a:spcBef>
                <a:spcPts val="0"/>
              </a:spcBef>
              <a:spcAft>
                <a:spcPts val="0"/>
              </a:spcAft>
              <a:buSzPts val="18200"/>
              <a:buNone/>
              <a:defRPr sz="18200"/>
            </a:lvl7pPr>
            <a:lvl8pPr lvl="7" algn="l">
              <a:lnSpc>
                <a:spcPct val="100000"/>
              </a:lnSpc>
              <a:spcBef>
                <a:spcPts val="0"/>
              </a:spcBef>
              <a:spcAft>
                <a:spcPts val="0"/>
              </a:spcAft>
              <a:buSzPts val="18200"/>
              <a:buNone/>
              <a:defRPr sz="18200"/>
            </a:lvl8pPr>
            <a:lvl9pPr lvl="8" algn="l">
              <a:lnSpc>
                <a:spcPct val="100000"/>
              </a:lnSpc>
              <a:spcBef>
                <a:spcPts val="0"/>
              </a:spcBef>
              <a:spcAft>
                <a:spcPts val="0"/>
              </a:spcAft>
              <a:buSzPts val="18200"/>
              <a:buNone/>
              <a:defRPr sz="18200"/>
            </a:lvl9pPr>
          </a:lstStyle>
          <a:p>
            <a:endParaRPr/>
          </a:p>
        </p:txBody>
      </p:sp>
      <p:sp>
        <p:nvSpPr>
          <p:cNvPr id="85" name="Google Shape;85;p17"/>
          <p:cNvSpPr txBox="1">
            <a:spLocks noGrp="1"/>
          </p:cNvSpPr>
          <p:nvPr>
            <p:ph type="sldNum" idx="12"/>
          </p:nvPr>
        </p:nvSpPr>
        <p:spPr>
          <a:xfrm>
            <a:off x="32127678" y="17682803"/>
            <a:ext cx="2080800" cy="1492500"/>
          </a:xfrm>
          <a:prstGeom prst="rect">
            <a:avLst/>
          </a:prstGeom>
          <a:noFill/>
          <a:ln>
            <a:noFill/>
          </a:ln>
        </p:spPr>
        <p:txBody>
          <a:bodyPr spcFirstLastPara="1" wrap="square" lIns="346675" tIns="346675" rIns="346675" bIns="346675" anchor="ctr" anchorCtr="0">
            <a:normAutofit/>
          </a:bodyPr>
          <a:lstStyle>
            <a:lvl1pPr marL="0" marR="0" lvl="0"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6"/>
        <p:cNvGrpSpPr/>
        <p:nvPr/>
      </p:nvGrpSpPr>
      <p:grpSpPr>
        <a:xfrm>
          <a:off x="0" y="0"/>
          <a:ext cx="0" cy="0"/>
          <a:chOff x="0" y="0"/>
          <a:chExt cx="0" cy="0"/>
        </a:xfrm>
      </p:grpSpPr>
      <p:sp>
        <p:nvSpPr>
          <p:cNvPr id="87" name="Google Shape;87;p18"/>
          <p:cNvSpPr/>
          <p:nvPr/>
        </p:nvSpPr>
        <p:spPr>
          <a:xfrm>
            <a:off x="17337088" y="-474"/>
            <a:ext cx="17337000" cy="19503900"/>
          </a:xfrm>
          <a:prstGeom prst="rect">
            <a:avLst/>
          </a:prstGeom>
          <a:solidFill>
            <a:schemeClr val="lt2"/>
          </a:solidFill>
          <a:ln>
            <a:noFill/>
          </a:ln>
        </p:spPr>
        <p:txBody>
          <a:bodyPr spcFirstLastPara="1" wrap="square" lIns="346675" tIns="346675" rIns="346675" bIns="3466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 name="Google Shape;88;p18"/>
          <p:cNvSpPr txBox="1">
            <a:spLocks noGrp="1"/>
          </p:cNvSpPr>
          <p:nvPr>
            <p:ph type="title"/>
          </p:nvPr>
        </p:nvSpPr>
        <p:spPr>
          <a:xfrm>
            <a:off x="1006780" y="4676169"/>
            <a:ext cx="15339600" cy="5620800"/>
          </a:xfrm>
          <a:prstGeom prst="rect">
            <a:avLst/>
          </a:prstGeom>
          <a:noFill/>
          <a:ln>
            <a:noFill/>
          </a:ln>
        </p:spPr>
        <p:txBody>
          <a:bodyPr spcFirstLastPara="1" wrap="square" lIns="346675" tIns="346675" rIns="346675" bIns="346675" anchor="b" anchorCtr="0">
            <a:normAutofit/>
          </a:bodyPr>
          <a:lstStyle>
            <a:lvl1pPr lvl="0" algn="ctr">
              <a:lnSpc>
                <a:spcPct val="100000"/>
              </a:lnSpc>
              <a:spcBef>
                <a:spcPts val="0"/>
              </a:spcBef>
              <a:spcAft>
                <a:spcPts val="0"/>
              </a:spcAft>
              <a:buSzPts val="15900"/>
              <a:buNone/>
              <a:defRPr sz="15900"/>
            </a:lvl1pPr>
            <a:lvl2pPr lvl="1" algn="ctr">
              <a:lnSpc>
                <a:spcPct val="100000"/>
              </a:lnSpc>
              <a:spcBef>
                <a:spcPts val="0"/>
              </a:spcBef>
              <a:spcAft>
                <a:spcPts val="0"/>
              </a:spcAft>
              <a:buSzPts val="15900"/>
              <a:buNone/>
              <a:defRPr sz="15900"/>
            </a:lvl2pPr>
            <a:lvl3pPr lvl="2" algn="ctr">
              <a:lnSpc>
                <a:spcPct val="100000"/>
              </a:lnSpc>
              <a:spcBef>
                <a:spcPts val="0"/>
              </a:spcBef>
              <a:spcAft>
                <a:spcPts val="0"/>
              </a:spcAft>
              <a:buSzPts val="15900"/>
              <a:buNone/>
              <a:defRPr sz="15900"/>
            </a:lvl3pPr>
            <a:lvl4pPr lvl="3" algn="ctr">
              <a:lnSpc>
                <a:spcPct val="100000"/>
              </a:lnSpc>
              <a:spcBef>
                <a:spcPts val="0"/>
              </a:spcBef>
              <a:spcAft>
                <a:spcPts val="0"/>
              </a:spcAft>
              <a:buSzPts val="15900"/>
              <a:buNone/>
              <a:defRPr sz="15900"/>
            </a:lvl4pPr>
            <a:lvl5pPr lvl="4" algn="ctr">
              <a:lnSpc>
                <a:spcPct val="100000"/>
              </a:lnSpc>
              <a:spcBef>
                <a:spcPts val="0"/>
              </a:spcBef>
              <a:spcAft>
                <a:spcPts val="0"/>
              </a:spcAft>
              <a:buSzPts val="15900"/>
              <a:buNone/>
              <a:defRPr sz="15900"/>
            </a:lvl5pPr>
            <a:lvl6pPr lvl="5" algn="ctr">
              <a:lnSpc>
                <a:spcPct val="100000"/>
              </a:lnSpc>
              <a:spcBef>
                <a:spcPts val="0"/>
              </a:spcBef>
              <a:spcAft>
                <a:spcPts val="0"/>
              </a:spcAft>
              <a:buSzPts val="15900"/>
              <a:buNone/>
              <a:defRPr sz="15900"/>
            </a:lvl6pPr>
            <a:lvl7pPr lvl="6" algn="ctr">
              <a:lnSpc>
                <a:spcPct val="100000"/>
              </a:lnSpc>
              <a:spcBef>
                <a:spcPts val="0"/>
              </a:spcBef>
              <a:spcAft>
                <a:spcPts val="0"/>
              </a:spcAft>
              <a:buSzPts val="15900"/>
              <a:buNone/>
              <a:defRPr sz="15900"/>
            </a:lvl7pPr>
            <a:lvl8pPr lvl="7" algn="ctr">
              <a:lnSpc>
                <a:spcPct val="100000"/>
              </a:lnSpc>
              <a:spcBef>
                <a:spcPts val="0"/>
              </a:spcBef>
              <a:spcAft>
                <a:spcPts val="0"/>
              </a:spcAft>
              <a:buSzPts val="15900"/>
              <a:buNone/>
              <a:defRPr sz="15900"/>
            </a:lvl8pPr>
            <a:lvl9pPr lvl="8" algn="ctr">
              <a:lnSpc>
                <a:spcPct val="100000"/>
              </a:lnSpc>
              <a:spcBef>
                <a:spcPts val="0"/>
              </a:spcBef>
              <a:spcAft>
                <a:spcPts val="0"/>
              </a:spcAft>
              <a:buSzPts val="15900"/>
              <a:buNone/>
              <a:defRPr sz="15900"/>
            </a:lvl9pPr>
          </a:lstStyle>
          <a:p>
            <a:endParaRPr/>
          </a:p>
        </p:txBody>
      </p:sp>
      <p:sp>
        <p:nvSpPr>
          <p:cNvPr id="89" name="Google Shape;89;p18"/>
          <p:cNvSpPr txBox="1">
            <a:spLocks noGrp="1"/>
          </p:cNvSpPr>
          <p:nvPr>
            <p:ph type="subTitle" idx="1"/>
          </p:nvPr>
        </p:nvSpPr>
        <p:spPr>
          <a:xfrm>
            <a:off x="1006780" y="10629191"/>
            <a:ext cx="15339600" cy="4683600"/>
          </a:xfrm>
          <a:prstGeom prst="rect">
            <a:avLst/>
          </a:prstGeom>
          <a:noFill/>
          <a:ln>
            <a:noFill/>
          </a:ln>
        </p:spPr>
        <p:txBody>
          <a:bodyPr spcFirstLastPara="1" wrap="square" lIns="346675" tIns="346675" rIns="346675" bIns="346675" anchor="t" anchorCtr="0">
            <a:normAutofit/>
          </a:bodyPr>
          <a:lstStyle>
            <a:lvl1pPr lvl="0" algn="ctr">
              <a:lnSpc>
                <a:spcPct val="100000"/>
              </a:lnSpc>
              <a:spcBef>
                <a:spcPts val="0"/>
              </a:spcBef>
              <a:spcAft>
                <a:spcPts val="0"/>
              </a:spcAft>
              <a:buSzPts val="8000"/>
              <a:buNone/>
              <a:defRPr sz="8000"/>
            </a:lvl1pPr>
            <a:lvl2pPr lvl="1" algn="ctr">
              <a:lnSpc>
                <a:spcPct val="100000"/>
              </a:lnSpc>
              <a:spcBef>
                <a:spcPts val="0"/>
              </a:spcBef>
              <a:spcAft>
                <a:spcPts val="0"/>
              </a:spcAft>
              <a:buSzPts val="8000"/>
              <a:buNone/>
              <a:defRPr sz="8000"/>
            </a:lvl2pPr>
            <a:lvl3pPr lvl="2" algn="ctr">
              <a:lnSpc>
                <a:spcPct val="100000"/>
              </a:lnSpc>
              <a:spcBef>
                <a:spcPts val="0"/>
              </a:spcBef>
              <a:spcAft>
                <a:spcPts val="0"/>
              </a:spcAft>
              <a:buSzPts val="8000"/>
              <a:buNone/>
              <a:defRPr sz="8000"/>
            </a:lvl3pPr>
            <a:lvl4pPr lvl="3" algn="ctr">
              <a:lnSpc>
                <a:spcPct val="100000"/>
              </a:lnSpc>
              <a:spcBef>
                <a:spcPts val="0"/>
              </a:spcBef>
              <a:spcAft>
                <a:spcPts val="0"/>
              </a:spcAft>
              <a:buSzPts val="8000"/>
              <a:buNone/>
              <a:defRPr sz="8000"/>
            </a:lvl4pPr>
            <a:lvl5pPr lvl="4" algn="ctr">
              <a:lnSpc>
                <a:spcPct val="100000"/>
              </a:lnSpc>
              <a:spcBef>
                <a:spcPts val="0"/>
              </a:spcBef>
              <a:spcAft>
                <a:spcPts val="0"/>
              </a:spcAft>
              <a:buSzPts val="8000"/>
              <a:buNone/>
              <a:defRPr sz="8000"/>
            </a:lvl5pPr>
            <a:lvl6pPr lvl="5" algn="ctr">
              <a:lnSpc>
                <a:spcPct val="100000"/>
              </a:lnSpc>
              <a:spcBef>
                <a:spcPts val="0"/>
              </a:spcBef>
              <a:spcAft>
                <a:spcPts val="0"/>
              </a:spcAft>
              <a:buSzPts val="8000"/>
              <a:buNone/>
              <a:defRPr sz="8000"/>
            </a:lvl6pPr>
            <a:lvl7pPr lvl="6" algn="ctr">
              <a:lnSpc>
                <a:spcPct val="100000"/>
              </a:lnSpc>
              <a:spcBef>
                <a:spcPts val="0"/>
              </a:spcBef>
              <a:spcAft>
                <a:spcPts val="0"/>
              </a:spcAft>
              <a:buSzPts val="8000"/>
              <a:buNone/>
              <a:defRPr sz="8000"/>
            </a:lvl7pPr>
            <a:lvl8pPr lvl="7" algn="ctr">
              <a:lnSpc>
                <a:spcPct val="100000"/>
              </a:lnSpc>
              <a:spcBef>
                <a:spcPts val="0"/>
              </a:spcBef>
              <a:spcAft>
                <a:spcPts val="0"/>
              </a:spcAft>
              <a:buSzPts val="8000"/>
              <a:buNone/>
              <a:defRPr sz="8000"/>
            </a:lvl8pPr>
            <a:lvl9pPr lvl="8" algn="ctr">
              <a:lnSpc>
                <a:spcPct val="100000"/>
              </a:lnSpc>
              <a:spcBef>
                <a:spcPts val="0"/>
              </a:spcBef>
              <a:spcAft>
                <a:spcPts val="0"/>
              </a:spcAft>
              <a:buSzPts val="8000"/>
              <a:buNone/>
              <a:defRPr sz="8000"/>
            </a:lvl9pPr>
          </a:lstStyle>
          <a:p>
            <a:endParaRPr/>
          </a:p>
        </p:txBody>
      </p:sp>
      <p:sp>
        <p:nvSpPr>
          <p:cNvPr id="90" name="Google Shape;90;p18"/>
          <p:cNvSpPr txBox="1">
            <a:spLocks noGrp="1"/>
          </p:cNvSpPr>
          <p:nvPr>
            <p:ph type="body" idx="2"/>
          </p:nvPr>
        </p:nvSpPr>
        <p:spPr>
          <a:xfrm>
            <a:off x="18730653" y="2745675"/>
            <a:ext cx="14550000" cy="14011800"/>
          </a:xfrm>
          <a:prstGeom prst="rect">
            <a:avLst/>
          </a:prstGeom>
          <a:noFill/>
          <a:ln>
            <a:noFill/>
          </a:ln>
        </p:spPr>
        <p:txBody>
          <a:bodyPr spcFirstLastPara="1" wrap="square" lIns="346675" tIns="346675" rIns="346675" bIns="346675" anchor="ctr" anchorCtr="0">
            <a:normAutofit/>
          </a:bodyPr>
          <a:lstStyle>
            <a:lvl1pPr marL="457200" lvl="0" indent="-660400" algn="l">
              <a:lnSpc>
                <a:spcPct val="115000"/>
              </a:lnSpc>
              <a:spcBef>
                <a:spcPts val="0"/>
              </a:spcBef>
              <a:spcAft>
                <a:spcPts val="0"/>
              </a:spcAft>
              <a:buSzPts val="6800"/>
              <a:buChar char="●"/>
              <a:defRPr/>
            </a:lvl1pPr>
            <a:lvl2pPr marL="914400" lvl="1" indent="-565150" algn="l">
              <a:lnSpc>
                <a:spcPct val="115000"/>
              </a:lnSpc>
              <a:spcBef>
                <a:spcPts val="0"/>
              </a:spcBef>
              <a:spcAft>
                <a:spcPts val="0"/>
              </a:spcAft>
              <a:buSzPts val="5300"/>
              <a:buChar char="○"/>
              <a:defRPr/>
            </a:lvl2pPr>
            <a:lvl3pPr marL="1371600" lvl="2" indent="-565150" algn="l">
              <a:lnSpc>
                <a:spcPct val="115000"/>
              </a:lnSpc>
              <a:spcBef>
                <a:spcPts val="0"/>
              </a:spcBef>
              <a:spcAft>
                <a:spcPts val="0"/>
              </a:spcAft>
              <a:buSzPts val="5300"/>
              <a:buChar char="■"/>
              <a:defRPr/>
            </a:lvl3pPr>
            <a:lvl4pPr marL="1828800" lvl="3" indent="-565150" algn="l">
              <a:lnSpc>
                <a:spcPct val="115000"/>
              </a:lnSpc>
              <a:spcBef>
                <a:spcPts val="0"/>
              </a:spcBef>
              <a:spcAft>
                <a:spcPts val="0"/>
              </a:spcAft>
              <a:buSzPts val="5300"/>
              <a:buChar char="●"/>
              <a:defRPr/>
            </a:lvl4pPr>
            <a:lvl5pPr marL="2286000" lvl="4" indent="-565150" algn="l">
              <a:lnSpc>
                <a:spcPct val="115000"/>
              </a:lnSpc>
              <a:spcBef>
                <a:spcPts val="0"/>
              </a:spcBef>
              <a:spcAft>
                <a:spcPts val="0"/>
              </a:spcAft>
              <a:buSzPts val="5300"/>
              <a:buChar char="○"/>
              <a:defRPr/>
            </a:lvl5pPr>
            <a:lvl6pPr marL="2743200" lvl="5" indent="-565150" algn="l">
              <a:lnSpc>
                <a:spcPct val="115000"/>
              </a:lnSpc>
              <a:spcBef>
                <a:spcPts val="0"/>
              </a:spcBef>
              <a:spcAft>
                <a:spcPts val="0"/>
              </a:spcAft>
              <a:buSzPts val="5300"/>
              <a:buChar char="■"/>
              <a:defRPr/>
            </a:lvl6pPr>
            <a:lvl7pPr marL="3200400" lvl="6" indent="-565150" algn="l">
              <a:lnSpc>
                <a:spcPct val="115000"/>
              </a:lnSpc>
              <a:spcBef>
                <a:spcPts val="0"/>
              </a:spcBef>
              <a:spcAft>
                <a:spcPts val="0"/>
              </a:spcAft>
              <a:buSzPts val="5300"/>
              <a:buChar char="●"/>
              <a:defRPr/>
            </a:lvl7pPr>
            <a:lvl8pPr marL="3657600" lvl="7" indent="-565150" algn="l">
              <a:lnSpc>
                <a:spcPct val="115000"/>
              </a:lnSpc>
              <a:spcBef>
                <a:spcPts val="0"/>
              </a:spcBef>
              <a:spcAft>
                <a:spcPts val="0"/>
              </a:spcAft>
              <a:buSzPts val="5300"/>
              <a:buChar char="○"/>
              <a:defRPr/>
            </a:lvl8pPr>
            <a:lvl9pPr marL="4114800" lvl="8" indent="-565150" algn="l">
              <a:lnSpc>
                <a:spcPct val="115000"/>
              </a:lnSpc>
              <a:spcBef>
                <a:spcPts val="0"/>
              </a:spcBef>
              <a:spcAft>
                <a:spcPts val="0"/>
              </a:spcAft>
              <a:buSzPts val="5300"/>
              <a:buChar char="■"/>
              <a:defRPr/>
            </a:lvl9pPr>
          </a:lstStyle>
          <a:p>
            <a:endParaRPr/>
          </a:p>
        </p:txBody>
      </p:sp>
      <p:sp>
        <p:nvSpPr>
          <p:cNvPr id="91" name="Google Shape;91;p18"/>
          <p:cNvSpPr txBox="1">
            <a:spLocks noGrp="1"/>
          </p:cNvSpPr>
          <p:nvPr>
            <p:ph type="sldNum" idx="12"/>
          </p:nvPr>
        </p:nvSpPr>
        <p:spPr>
          <a:xfrm>
            <a:off x="32127678" y="17682803"/>
            <a:ext cx="2080800" cy="1492500"/>
          </a:xfrm>
          <a:prstGeom prst="rect">
            <a:avLst/>
          </a:prstGeom>
          <a:noFill/>
          <a:ln>
            <a:noFill/>
          </a:ln>
        </p:spPr>
        <p:txBody>
          <a:bodyPr spcFirstLastPara="1" wrap="square" lIns="346675" tIns="346675" rIns="346675" bIns="346675" anchor="ctr" anchorCtr="0">
            <a:normAutofit/>
          </a:bodyPr>
          <a:lstStyle>
            <a:lvl1pPr marL="0" marR="0" lvl="0"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92"/>
        <p:cNvGrpSpPr/>
        <p:nvPr/>
      </p:nvGrpSpPr>
      <p:grpSpPr>
        <a:xfrm>
          <a:off x="0" y="0"/>
          <a:ext cx="0" cy="0"/>
          <a:chOff x="0" y="0"/>
          <a:chExt cx="0" cy="0"/>
        </a:xfrm>
      </p:grpSpPr>
      <p:sp>
        <p:nvSpPr>
          <p:cNvPr id="93" name="Google Shape;93;p19"/>
          <p:cNvSpPr txBox="1">
            <a:spLocks noGrp="1"/>
          </p:cNvSpPr>
          <p:nvPr>
            <p:ph type="body" idx="1"/>
          </p:nvPr>
        </p:nvSpPr>
        <p:spPr>
          <a:xfrm>
            <a:off x="1181971" y="16042236"/>
            <a:ext cx="22747500" cy="2294400"/>
          </a:xfrm>
          <a:prstGeom prst="rect">
            <a:avLst/>
          </a:prstGeom>
          <a:noFill/>
          <a:ln>
            <a:noFill/>
          </a:ln>
        </p:spPr>
        <p:txBody>
          <a:bodyPr spcFirstLastPara="1" wrap="square" lIns="346675" tIns="346675" rIns="346675" bIns="346675" anchor="ctr" anchorCtr="0">
            <a:normAutofit/>
          </a:bodyPr>
          <a:lstStyle>
            <a:lvl1pPr marL="457200" lvl="0" indent="-228600" algn="l">
              <a:lnSpc>
                <a:spcPct val="100000"/>
              </a:lnSpc>
              <a:spcBef>
                <a:spcPts val="0"/>
              </a:spcBef>
              <a:spcAft>
                <a:spcPts val="0"/>
              </a:spcAft>
              <a:buSzPts val="6800"/>
              <a:buNone/>
              <a:defRPr/>
            </a:lvl1pPr>
          </a:lstStyle>
          <a:p>
            <a:endParaRPr/>
          </a:p>
        </p:txBody>
      </p:sp>
      <p:sp>
        <p:nvSpPr>
          <p:cNvPr id="94" name="Google Shape;94;p19"/>
          <p:cNvSpPr txBox="1">
            <a:spLocks noGrp="1"/>
          </p:cNvSpPr>
          <p:nvPr>
            <p:ph type="sldNum" idx="12"/>
          </p:nvPr>
        </p:nvSpPr>
        <p:spPr>
          <a:xfrm>
            <a:off x="32127678" y="17682803"/>
            <a:ext cx="2080800" cy="1492500"/>
          </a:xfrm>
          <a:prstGeom prst="rect">
            <a:avLst/>
          </a:prstGeom>
          <a:noFill/>
          <a:ln>
            <a:noFill/>
          </a:ln>
        </p:spPr>
        <p:txBody>
          <a:bodyPr spcFirstLastPara="1" wrap="square" lIns="346675" tIns="346675" rIns="346675" bIns="346675" anchor="ctr" anchorCtr="0">
            <a:normAutofit/>
          </a:bodyPr>
          <a:lstStyle>
            <a:lvl1pPr marL="0" marR="0" lvl="0"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95"/>
        <p:cNvGrpSpPr/>
        <p:nvPr/>
      </p:nvGrpSpPr>
      <p:grpSpPr>
        <a:xfrm>
          <a:off x="0" y="0"/>
          <a:ext cx="0" cy="0"/>
          <a:chOff x="0" y="0"/>
          <a:chExt cx="0" cy="0"/>
        </a:xfrm>
      </p:grpSpPr>
      <p:sp>
        <p:nvSpPr>
          <p:cNvPr id="96" name="Google Shape;96;p20"/>
          <p:cNvSpPr txBox="1">
            <a:spLocks noGrp="1"/>
          </p:cNvSpPr>
          <p:nvPr>
            <p:ph type="title" hasCustomPrompt="1"/>
          </p:nvPr>
        </p:nvSpPr>
        <p:spPr>
          <a:xfrm>
            <a:off x="1181971" y="4194399"/>
            <a:ext cx="32310300" cy="7445400"/>
          </a:xfrm>
          <a:prstGeom prst="rect">
            <a:avLst/>
          </a:prstGeom>
          <a:noFill/>
          <a:ln>
            <a:noFill/>
          </a:ln>
        </p:spPr>
        <p:txBody>
          <a:bodyPr spcFirstLastPara="1" wrap="square" lIns="346675" tIns="346675" rIns="346675" bIns="346675" anchor="b" anchorCtr="0">
            <a:normAutofit/>
          </a:bodyPr>
          <a:lstStyle>
            <a:lvl1pPr lvl="0" algn="ctr">
              <a:lnSpc>
                <a:spcPct val="100000"/>
              </a:lnSpc>
              <a:spcBef>
                <a:spcPts val="0"/>
              </a:spcBef>
              <a:spcAft>
                <a:spcPts val="0"/>
              </a:spcAft>
              <a:buSzPts val="45500"/>
              <a:buNone/>
              <a:defRPr sz="45500"/>
            </a:lvl1pPr>
            <a:lvl2pPr lvl="1" algn="ctr">
              <a:lnSpc>
                <a:spcPct val="100000"/>
              </a:lnSpc>
              <a:spcBef>
                <a:spcPts val="0"/>
              </a:spcBef>
              <a:spcAft>
                <a:spcPts val="0"/>
              </a:spcAft>
              <a:buSzPts val="45500"/>
              <a:buNone/>
              <a:defRPr sz="45500"/>
            </a:lvl2pPr>
            <a:lvl3pPr lvl="2" algn="ctr">
              <a:lnSpc>
                <a:spcPct val="100000"/>
              </a:lnSpc>
              <a:spcBef>
                <a:spcPts val="0"/>
              </a:spcBef>
              <a:spcAft>
                <a:spcPts val="0"/>
              </a:spcAft>
              <a:buSzPts val="45500"/>
              <a:buNone/>
              <a:defRPr sz="45500"/>
            </a:lvl3pPr>
            <a:lvl4pPr lvl="3" algn="ctr">
              <a:lnSpc>
                <a:spcPct val="100000"/>
              </a:lnSpc>
              <a:spcBef>
                <a:spcPts val="0"/>
              </a:spcBef>
              <a:spcAft>
                <a:spcPts val="0"/>
              </a:spcAft>
              <a:buSzPts val="45500"/>
              <a:buNone/>
              <a:defRPr sz="45500"/>
            </a:lvl4pPr>
            <a:lvl5pPr lvl="4" algn="ctr">
              <a:lnSpc>
                <a:spcPct val="100000"/>
              </a:lnSpc>
              <a:spcBef>
                <a:spcPts val="0"/>
              </a:spcBef>
              <a:spcAft>
                <a:spcPts val="0"/>
              </a:spcAft>
              <a:buSzPts val="45500"/>
              <a:buNone/>
              <a:defRPr sz="45500"/>
            </a:lvl5pPr>
            <a:lvl6pPr lvl="5" algn="ctr">
              <a:lnSpc>
                <a:spcPct val="100000"/>
              </a:lnSpc>
              <a:spcBef>
                <a:spcPts val="0"/>
              </a:spcBef>
              <a:spcAft>
                <a:spcPts val="0"/>
              </a:spcAft>
              <a:buSzPts val="45500"/>
              <a:buNone/>
              <a:defRPr sz="45500"/>
            </a:lvl6pPr>
            <a:lvl7pPr lvl="6" algn="ctr">
              <a:lnSpc>
                <a:spcPct val="100000"/>
              </a:lnSpc>
              <a:spcBef>
                <a:spcPts val="0"/>
              </a:spcBef>
              <a:spcAft>
                <a:spcPts val="0"/>
              </a:spcAft>
              <a:buSzPts val="45500"/>
              <a:buNone/>
              <a:defRPr sz="45500"/>
            </a:lvl7pPr>
            <a:lvl8pPr lvl="7" algn="ctr">
              <a:lnSpc>
                <a:spcPct val="100000"/>
              </a:lnSpc>
              <a:spcBef>
                <a:spcPts val="0"/>
              </a:spcBef>
              <a:spcAft>
                <a:spcPts val="0"/>
              </a:spcAft>
              <a:buSzPts val="45500"/>
              <a:buNone/>
              <a:defRPr sz="45500"/>
            </a:lvl8pPr>
            <a:lvl9pPr lvl="8" algn="ctr">
              <a:lnSpc>
                <a:spcPct val="100000"/>
              </a:lnSpc>
              <a:spcBef>
                <a:spcPts val="0"/>
              </a:spcBef>
              <a:spcAft>
                <a:spcPts val="0"/>
              </a:spcAft>
              <a:buSzPts val="45500"/>
              <a:buNone/>
              <a:defRPr sz="45500"/>
            </a:lvl9pPr>
          </a:lstStyle>
          <a:p>
            <a:r>
              <a:t>xx%</a:t>
            </a:r>
          </a:p>
        </p:txBody>
      </p:sp>
      <p:sp>
        <p:nvSpPr>
          <p:cNvPr id="97" name="Google Shape;97;p20"/>
          <p:cNvSpPr txBox="1">
            <a:spLocks noGrp="1"/>
          </p:cNvSpPr>
          <p:nvPr>
            <p:ph type="body" idx="1"/>
          </p:nvPr>
        </p:nvSpPr>
        <p:spPr>
          <a:xfrm>
            <a:off x="1181971" y="11953159"/>
            <a:ext cx="32310300" cy="4932600"/>
          </a:xfrm>
          <a:prstGeom prst="rect">
            <a:avLst/>
          </a:prstGeom>
          <a:noFill/>
          <a:ln>
            <a:noFill/>
          </a:ln>
        </p:spPr>
        <p:txBody>
          <a:bodyPr spcFirstLastPara="1" wrap="square" lIns="346675" tIns="346675" rIns="346675" bIns="346675" anchor="t" anchorCtr="0">
            <a:normAutofit/>
          </a:bodyPr>
          <a:lstStyle>
            <a:lvl1pPr marL="457200" lvl="0" indent="-660400" algn="ctr">
              <a:lnSpc>
                <a:spcPct val="115000"/>
              </a:lnSpc>
              <a:spcBef>
                <a:spcPts val="0"/>
              </a:spcBef>
              <a:spcAft>
                <a:spcPts val="0"/>
              </a:spcAft>
              <a:buSzPts val="6800"/>
              <a:buChar char="●"/>
              <a:defRPr/>
            </a:lvl1pPr>
            <a:lvl2pPr marL="914400" lvl="1" indent="-565150" algn="ctr">
              <a:lnSpc>
                <a:spcPct val="115000"/>
              </a:lnSpc>
              <a:spcBef>
                <a:spcPts val="0"/>
              </a:spcBef>
              <a:spcAft>
                <a:spcPts val="0"/>
              </a:spcAft>
              <a:buSzPts val="5300"/>
              <a:buChar char="○"/>
              <a:defRPr/>
            </a:lvl2pPr>
            <a:lvl3pPr marL="1371600" lvl="2" indent="-565150" algn="ctr">
              <a:lnSpc>
                <a:spcPct val="115000"/>
              </a:lnSpc>
              <a:spcBef>
                <a:spcPts val="0"/>
              </a:spcBef>
              <a:spcAft>
                <a:spcPts val="0"/>
              </a:spcAft>
              <a:buSzPts val="5300"/>
              <a:buChar char="■"/>
              <a:defRPr/>
            </a:lvl3pPr>
            <a:lvl4pPr marL="1828800" lvl="3" indent="-565150" algn="ctr">
              <a:lnSpc>
                <a:spcPct val="115000"/>
              </a:lnSpc>
              <a:spcBef>
                <a:spcPts val="0"/>
              </a:spcBef>
              <a:spcAft>
                <a:spcPts val="0"/>
              </a:spcAft>
              <a:buSzPts val="5300"/>
              <a:buChar char="●"/>
              <a:defRPr/>
            </a:lvl4pPr>
            <a:lvl5pPr marL="2286000" lvl="4" indent="-565150" algn="ctr">
              <a:lnSpc>
                <a:spcPct val="115000"/>
              </a:lnSpc>
              <a:spcBef>
                <a:spcPts val="0"/>
              </a:spcBef>
              <a:spcAft>
                <a:spcPts val="0"/>
              </a:spcAft>
              <a:buSzPts val="5300"/>
              <a:buChar char="○"/>
              <a:defRPr/>
            </a:lvl5pPr>
            <a:lvl6pPr marL="2743200" lvl="5" indent="-565150" algn="ctr">
              <a:lnSpc>
                <a:spcPct val="115000"/>
              </a:lnSpc>
              <a:spcBef>
                <a:spcPts val="0"/>
              </a:spcBef>
              <a:spcAft>
                <a:spcPts val="0"/>
              </a:spcAft>
              <a:buSzPts val="5300"/>
              <a:buChar char="■"/>
              <a:defRPr/>
            </a:lvl6pPr>
            <a:lvl7pPr marL="3200400" lvl="6" indent="-565150" algn="ctr">
              <a:lnSpc>
                <a:spcPct val="115000"/>
              </a:lnSpc>
              <a:spcBef>
                <a:spcPts val="0"/>
              </a:spcBef>
              <a:spcAft>
                <a:spcPts val="0"/>
              </a:spcAft>
              <a:buSzPts val="5300"/>
              <a:buChar char="●"/>
              <a:defRPr/>
            </a:lvl7pPr>
            <a:lvl8pPr marL="3657600" lvl="7" indent="-565150" algn="ctr">
              <a:lnSpc>
                <a:spcPct val="115000"/>
              </a:lnSpc>
              <a:spcBef>
                <a:spcPts val="0"/>
              </a:spcBef>
              <a:spcAft>
                <a:spcPts val="0"/>
              </a:spcAft>
              <a:buSzPts val="5300"/>
              <a:buChar char="○"/>
              <a:defRPr/>
            </a:lvl8pPr>
            <a:lvl9pPr marL="4114800" lvl="8" indent="-565150" algn="ctr">
              <a:lnSpc>
                <a:spcPct val="115000"/>
              </a:lnSpc>
              <a:spcBef>
                <a:spcPts val="0"/>
              </a:spcBef>
              <a:spcAft>
                <a:spcPts val="0"/>
              </a:spcAft>
              <a:buSzPts val="5300"/>
              <a:buChar char="■"/>
              <a:defRPr/>
            </a:lvl9pPr>
          </a:lstStyle>
          <a:p>
            <a:endParaRPr/>
          </a:p>
        </p:txBody>
      </p:sp>
      <p:sp>
        <p:nvSpPr>
          <p:cNvPr id="98" name="Google Shape;98;p20"/>
          <p:cNvSpPr txBox="1">
            <a:spLocks noGrp="1"/>
          </p:cNvSpPr>
          <p:nvPr>
            <p:ph type="sldNum" idx="12"/>
          </p:nvPr>
        </p:nvSpPr>
        <p:spPr>
          <a:xfrm>
            <a:off x="32127678" y="17682803"/>
            <a:ext cx="2080800" cy="1492500"/>
          </a:xfrm>
          <a:prstGeom prst="rect">
            <a:avLst/>
          </a:prstGeom>
          <a:noFill/>
          <a:ln>
            <a:noFill/>
          </a:ln>
        </p:spPr>
        <p:txBody>
          <a:bodyPr spcFirstLastPara="1" wrap="square" lIns="346675" tIns="346675" rIns="346675" bIns="346675" anchor="ctr" anchorCtr="0">
            <a:normAutofit/>
          </a:bodyPr>
          <a:lstStyle>
            <a:lvl1pPr marL="0" marR="0" lvl="0"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eksts + Attēls">
  <p:cSld name="Teksts + Attēls">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17329427" y="2791343"/>
            <a:ext cx="16827000" cy="1442400"/>
          </a:xfrm>
          <a:prstGeom prst="rect">
            <a:avLst/>
          </a:prstGeom>
          <a:noFill/>
          <a:ln>
            <a:noFill/>
          </a:ln>
        </p:spPr>
        <p:txBody>
          <a:bodyPr spcFirstLastPara="1" wrap="square" lIns="360000" tIns="540000" rIns="91425" bIns="180000" anchor="b" anchorCtr="0">
            <a:spAutoFit/>
          </a:bodyPr>
          <a:lstStyle>
            <a:lvl1pPr lvl="0" algn="l">
              <a:lnSpc>
                <a:spcPct val="90000"/>
              </a:lnSpc>
              <a:spcBef>
                <a:spcPts val="0"/>
              </a:spcBef>
              <a:spcAft>
                <a:spcPts val="0"/>
              </a:spcAft>
              <a:buClr>
                <a:schemeClr val="dk1"/>
              </a:buClr>
              <a:buSzPts val="5119"/>
              <a:buFont typeface="Poppins Light"/>
              <a:buNone/>
              <a:defRPr sz="5119">
                <a:latin typeface="Poppins Light"/>
                <a:ea typeface="Poppins Light"/>
                <a:cs typeface="Poppins Light"/>
                <a:sym typeface="Poppins Light"/>
              </a:defRPr>
            </a:lvl1pPr>
            <a:lvl2pPr lvl="1" algn="l">
              <a:lnSpc>
                <a:spcPct val="100000"/>
              </a:lnSpc>
              <a:spcBef>
                <a:spcPts val="0"/>
              </a:spcBef>
              <a:spcAft>
                <a:spcPts val="0"/>
              </a:spcAft>
              <a:buSzPts val="10600"/>
              <a:buNone/>
              <a:defRPr/>
            </a:lvl2pPr>
            <a:lvl3pPr lvl="2" algn="l">
              <a:lnSpc>
                <a:spcPct val="100000"/>
              </a:lnSpc>
              <a:spcBef>
                <a:spcPts val="0"/>
              </a:spcBef>
              <a:spcAft>
                <a:spcPts val="0"/>
              </a:spcAft>
              <a:buSzPts val="10600"/>
              <a:buNone/>
              <a:defRPr/>
            </a:lvl3pPr>
            <a:lvl4pPr lvl="3" algn="l">
              <a:lnSpc>
                <a:spcPct val="100000"/>
              </a:lnSpc>
              <a:spcBef>
                <a:spcPts val="0"/>
              </a:spcBef>
              <a:spcAft>
                <a:spcPts val="0"/>
              </a:spcAft>
              <a:buSzPts val="10600"/>
              <a:buNone/>
              <a:defRPr/>
            </a:lvl4pPr>
            <a:lvl5pPr lvl="4" algn="l">
              <a:lnSpc>
                <a:spcPct val="100000"/>
              </a:lnSpc>
              <a:spcBef>
                <a:spcPts val="0"/>
              </a:spcBef>
              <a:spcAft>
                <a:spcPts val="0"/>
              </a:spcAft>
              <a:buSzPts val="10600"/>
              <a:buNone/>
              <a:defRPr/>
            </a:lvl5pPr>
            <a:lvl6pPr lvl="5" algn="l">
              <a:lnSpc>
                <a:spcPct val="100000"/>
              </a:lnSpc>
              <a:spcBef>
                <a:spcPts val="0"/>
              </a:spcBef>
              <a:spcAft>
                <a:spcPts val="0"/>
              </a:spcAft>
              <a:buSzPts val="10600"/>
              <a:buNone/>
              <a:defRPr/>
            </a:lvl6pPr>
            <a:lvl7pPr lvl="6" algn="l">
              <a:lnSpc>
                <a:spcPct val="100000"/>
              </a:lnSpc>
              <a:spcBef>
                <a:spcPts val="0"/>
              </a:spcBef>
              <a:spcAft>
                <a:spcPts val="0"/>
              </a:spcAft>
              <a:buSzPts val="10600"/>
              <a:buNone/>
              <a:defRPr/>
            </a:lvl7pPr>
            <a:lvl8pPr lvl="7" algn="l">
              <a:lnSpc>
                <a:spcPct val="100000"/>
              </a:lnSpc>
              <a:spcBef>
                <a:spcPts val="0"/>
              </a:spcBef>
              <a:spcAft>
                <a:spcPts val="0"/>
              </a:spcAft>
              <a:buSzPts val="10600"/>
              <a:buNone/>
              <a:defRPr/>
            </a:lvl8pPr>
            <a:lvl9pPr lvl="8" algn="l">
              <a:lnSpc>
                <a:spcPct val="100000"/>
              </a:lnSpc>
              <a:spcBef>
                <a:spcPts val="0"/>
              </a:spcBef>
              <a:spcAft>
                <a:spcPts val="0"/>
              </a:spcAft>
              <a:buSzPts val="10600"/>
              <a:buNone/>
              <a:defRPr/>
            </a:lvl9pPr>
          </a:lstStyle>
          <a:p>
            <a:endParaRPr/>
          </a:p>
        </p:txBody>
      </p:sp>
      <p:sp>
        <p:nvSpPr>
          <p:cNvPr id="19" name="Google Shape;19;p3"/>
          <p:cNvSpPr txBox="1">
            <a:spLocks noGrp="1"/>
          </p:cNvSpPr>
          <p:nvPr>
            <p:ph type="body" idx="1"/>
          </p:nvPr>
        </p:nvSpPr>
        <p:spPr>
          <a:xfrm>
            <a:off x="17329427" y="4233889"/>
            <a:ext cx="16827000" cy="1681200"/>
          </a:xfrm>
          <a:prstGeom prst="rect">
            <a:avLst/>
          </a:prstGeom>
          <a:noFill/>
          <a:ln>
            <a:noFill/>
          </a:ln>
        </p:spPr>
        <p:txBody>
          <a:bodyPr spcFirstLastPara="1" wrap="square" lIns="360000" tIns="360000" rIns="360000" bIns="360000" anchor="t" anchorCtr="0">
            <a:spAutoFit/>
          </a:bodyPr>
          <a:lstStyle>
            <a:lvl1pPr marL="457200" lvl="0" indent="-228600" algn="l">
              <a:lnSpc>
                <a:spcPct val="90000"/>
              </a:lnSpc>
              <a:spcBef>
                <a:spcPts val="2133"/>
              </a:spcBef>
              <a:spcAft>
                <a:spcPts val="0"/>
              </a:spcAft>
              <a:buClr>
                <a:schemeClr val="dk1"/>
              </a:buClr>
              <a:buSzPts val="6826"/>
              <a:buNone/>
              <a:defRPr sz="6826" i="1">
                <a:latin typeface="Poppins Medium"/>
                <a:ea typeface="Poppins Medium"/>
                <a:cs typeface="Poppins Medium"/>
                <a:sym typeface="Poppins Medium"/>
              </a:defRPr>
            </a:lvl1pPr>
            <a:lvl2pPr marL="914400" lvl="1" indent="-662051" algn="l">
              <a:lnSpc>
                <a:spcPct val="90000"/>
              </a:lnSpc>
              <a:spcBef>
                <a:spcPts val="4600"/>
              </a:spcBef>
              <a:spcAft>
                <a:spcPts val="0"/>
              </a:spcAft>
              <a:buClr>
                <a:schemeClr val="dk1"/>
              </a:buClr>
              <a:buSzPts val="6826"/>
              <a:buChar char="○"/>
              <a:defRPr sz="6826" i="1">
                <a:latin typeface="Poppins Medium"/>
                <a:ea typeface="Poppins Medium"/>
                <a:cs typeface="Poppins Medium"/>
                <a:sym typeface="Poppins Medium"/>
              </a:defRPr>
            </a:lvl2pPr>
            <a:lvl3pPr marL="1371600" lvl="2" indent="-662051" algn="l">
              <a:lnSpc>
                <a:spcPct val="90000"/>
              </a:lnSpc>
              <a:spcBef>
                <a:spcPts val="4600"/>
              </a:spcBef>
              <a:spcAft>
                <a:spcPts val="0"/>
              </a:spcAft>
              <a:buClr>
                <a:schemeClr val="dk1"/>
              </a:buClr>
              <a:buSzPts val="6826"/>
              <a:buChar char="■"/>
              <a:defRPr sz="6826" i="1">
                <a:latin typeface="Poppins Medium"/>
                <a:ea typeface="Poppins Medium"/>
                <a:cs typeface="Poppins Medium"/>
                <a:sym typeface="Poppins Medium"/>
              </a:defRPr>
            </a:lvl3pPr>
            <a:lvl4pPr marL="1828800" lvl="3" indent="-662051" algn="l">
              <a:lnSpc>
                <a:spcPct val="90000"/>
              </a:lnSpc>
              <a:spcBef>
                <a:spcPts val="4600"/>
              </a:spcBef>
              <a:spcAft>
                <a:spcPts val="0"/>
              </a:spcAft>
              <a:buClr>
                <a:schemeClr val="dk1"/>
              </a:buClr>
              <a:buSzPts val="6826"/>
              <a:buChar char="●"/>
              <a:defRPr sz="6826" i="1">
                <a:latin typeface="Poppins Medium"/>
                <a:ea typeface="Poppins Medium"/>
                <a:cs typeface="Poppins Medium"/>
                <a:sym typeface="Poppins Medium"/>
              </a:defRPr>
            </a:lvl4pPr>
            <a:lvl5pPr marL="2286000" lvl="4" indent="-662051" algn="l">
              <a:lnSpc>
                <a:spcPct val="90000"/>
              </a:lnSpc>
              <a:spcBef>
                <a:spcPts val="4600"/>
              </a:spcBef>
              <a:spcAft>
                <a:spcPts val="0"/>
              </a:spcAft>
              <a:buClr>
                <a:schemeClr val="dk1"/>
              </a:buClr>
              <a:buSzPts val="6826"/>
              <a:buChar char="○"/>
              <a:defRPr sz="6826" i="1">
                <a:latin typeface="Poppins Medium"/>
                <a:ea typeface="Poppins Medium"/>
                <a:cs typeface="Poppins Medium"/>
                <a:sym typeface="Poppins Medium"/>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
        <p:nvSpPr>
          <p:cNvPr id="20" name="Google Shape;20;p3"/>
          <p:cNvSpPr>
            <a:spLocks noGrp="1"/>
          </p:cNvSpPr>
          <p:nvPr>
            <p:ph type="pic" idx="2"/>
          </p:nvPr>
        </p:nvSpPr>
        <p:spPr>
          <a:xfrm>
            <a:off x="517872" y="511917"/>
            <a:ext cx="16309800" cy="18480300"/>
          </a:xfrm>
          <a:prstGeom prst="rect">
            <a:avLst/>
          </a:prstGeom>
          <a:noFill/>
          <a:ln>
            <a:noFill/>
          </a:ln>
        </p:spPr>
      </p:sp>
      <p:sp>
        <p:nvSpPr>
          <p:cNvPr id="21" name="Google Shape;21;p3"/>
          <p:cNvSpPr txBox="1">
            <a:spLocks noGrp="1"/>
          </p:cNvSpPr>
          <p:nvPr>
            <p:ph type="body" idx="3"/>
          </p:nvPr>
        </p:nvSpPr>
        <p:spPr>
          <a:xfrm>
            <a:off x="17337089" y="18014134"/>
            <a:ext cx="16827000" cy="11559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2133"/>
              </a:spcBef>
              <a:spcAft>
                <a:spcPts val="0"/>
              </a:spcAft>
              <a:buClr>
                <a:schemeClr val="dk1"/>
              </a:buClr>
              <a:buSzPts val="3982"/>
              <a:buNone/>
              <a:defRPr sz="3982">
                <a:latin typeface="Poppins Light"/>
                <a:ea typeface="Poppins Light"/>
                <a:cs typeface="Poppins Light"/>
                <a:sym typeface="Poppins Light"/>
              </a:defRPr>
            </a:lvl1pPr>
            <a:lvl2pPr marL="914400" lvl="1" indent="-342900" algn="l">
              <a:lnSpc>
                <a:spcPct val="90000"/>
              </a:lnSpc>
              <a:spcBef>
                <a:spcPts val="4600"/>
              </a:spcBef>
              <a:spcAft>
                <a:spcPts val="0"/>
              </a:spcAft>
              <a:buClr>
                <a:schemeClr val="dk1"/>
              </a:buClr>
              <a:buSzPts val="1800"/>
              <a:buChar char="○"/>
              <a:defRPr/>
            </a:lvl2pPr>
            <a:lvl3pPr marL="1371600" lvl="2" indent="-342900" algn="l">
              <a:lnSpc>
                <a:spcPct val="90000"/>
              </a:lnSpc>
              <a:spcBef>
                <a:spcPts val="4600"/>
              </a:spcBef>
              <a:spcAft>
                <a:spcPts val="0"/>
              </a:spcAft>
              <a:buClr>
                <a:schemeClr val="dk1"/>
              </a:buClr>
              <a:buSzPts val="1800"/>
              <a:buChar char="■"/>
              <a:defRPr/>
            </a:lvl3pPr>
            <a:lvl4pPr marL="1828800" lvl="3" indent="-342900" algn="l">
              <a:lnSpc>
                <a:spcPct val="90000"/>
              </a:lnSpc>
              <a:spcBef>
                <a:spcPts val="4600"/>
              </a:spcBef>
              <a:spcAft>
                <a:spcPts val="0"/>
              </a:spcAft>
              <a:buClr>
                <a:schemeClr val="dk1"/>
              </a:buClr>
              <a:buSzPts val="1800"/>
              <a:buChar char="●"/>
              <a:defRPr/>
            </a:lvl4pPr>
            <a:lvl5pPr marL="2286000" lvl="4" indent="-342900" algn="l">
              <a:lnSpc>
                <a:spcPct val="90000"/>
              </a:lnSpc>
              <a:spcBef>
                <a:spcPts val="4600"/>
              </a:spcBef>
              <a:spcAft>
                <a:spcPts val="0"/>
              </a:spcAft>
              <a:buClr>
                <a:schemeClr val="dk1"/>
              </a:buClr>
              <a:buSzPts val="1800"/>
              <a:buChar char="○"/>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9"/>
        <p:cNvGrpSpPr/>
        <p:nvPr/>
      </p:nvGrpSpPr>
      <p:grpSpPr>
        <a:xfrm>
          <a:off x="0" y="0"/>
          <a:ext cx="0" cy="0"/>
          <a:chOff x="0" y="0"/>
          <a:chExt cx="0" cy="0"/>
        </a:xfrm>
      </p:grpSpPr>
      <p:sp>
        <p:nvSpPr>
          <p:cNvPr id="100" name="Google Shape;100;p21"/>
          <p:cNvSpPr txBox="1">
            <a:spLocks noGrp="1"/>
          </p:cNvSpPr>
          <p:nvPr>
            <p:ph type="sldNum" idx="12"/>
          </p:nvPr>
        </p:nvSpPr>
        <p:spPr>
          <a:xfrm>
            <a:off x="32127678" y="17682803"/>
            <a:ext cx="2080800" cy="1492500"/>
          </a:xfrm>
          <a:prstGeom prst="rect">
            <a:avLst/>
          </a:prstGeom>
          <a:noFill/>
          <a:ln>
            <a:noFill/>
          </a:ln>
        </p:spPr>
        <p:txBody>
          <a:bodyPr spcFirstLastPara="1" wrap="square" lIns="346675" tIns="346675" rIns="346675" bIns="346675" anchor="ctr" anchorCtr="0">
            <a:normAutofit/>
          </a:bodyPr>
          <a:lstStyle>
            <a:lvl1pPr marL="0" marR="0" lvl="0"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DEFAULT">
  <p:cSld name="DEFAULT">
    <p:bg>
      <p:bgPr>
        <a:solidFill>
          <a:schemeClr val="lt1"/>
        </a:solidFill>
        <a:effectLst/>
      </p:bgPr>
    </p:bg>
    <p:spTree>
      <p:nvGrpSpPr>
        <p:cNvPr id="1" name="Shape 10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ttēls fonā + teksts">
  <p:cSld name="Attēls fonā + teksts">
    <p:spTree>
      <p:nvGrpSpPr>
        <p:cNvPr id="1" name="Shape 22"/>
        <p:cNvGrpSpPr/>
        <p:nvPr/>
      </p:nvGrpSpPr>
      <p:grpSpPr>
        <a:xfrm>
          <a:off x="0" y="0"/>
          <a:ext cx="0" cy="0"/>
          <a:chOff x="0" y="0"/>
          <a:chExt cx="0" cy="0"/>
        </a:xfrm>
      </p:grpSpPr>
      <p:sp>
        <p:nvSpPr>
          <p:cNvPr id="23" name="Google Shape;23;p4"/>
          <p:cNvSpPr>
            <a:spLocks noGrp="1"/>
          </p:cNvSpPr>
          <p:nvPr>
            <p:ph type="pic" idx="2"/>
          </p:nvPr>
        </p:nvSpPr>
        <p:spPr>
          <a:xfrm>
            <a:off x="0" y="2"/>
            <a:ext cx="34674300" cy="19503900"/>
          </a:xfrm>
          <a:prstGeom prst="rect">
            <a:avLst/>
          </a:prstGeom>
          <a:noFill/>
          <a:ln>
            <a:noFill/>
          </a:ln>
        </p:spPr>
      </p:sp>
      <p:sp>
        <p:nvSpPr>
          <p:cNvPr id="24" name="Google Shape;24;p4"/>
          <p:cNvSpPr txBox="1">
            <a:spLocks noGrp="1"/>
          </p:cNvSpPr>
          <p:nvPr>
            <p:ph type="body" idx="1"/>
          </p:nvPr>
        </p:nvSpPr>
        <p:spPr>
          <a:xfrm>
            <a:off x="1872637" y="8895356"/>
            <a:ext cx="16143600" cy="1572000"/>
          </a:xfrm>
          <a:prstGeom prst="rect">
            <a:avLst/>
          </a:prstGeom>
          <a:solidFill>
            <a:srgbClr val="FFFB76"/>
          </a:solidFill>
          <a:ln>
            <a:noFill/>
          </a:ln>
        </p:spPr>
        <p:txBody>
          <a:bodyPr spcFirstLastPara="1" wrap="square" lIns="360000" tIns="360000" rIns="360000" bIns="252000" anchor="t" anchorCtr="0">
            <a:spAutoFit/>
          </a:bodyPr>
          <a:lstStyle>
            <a:lvl1pPr marL="457200" lvl="0" indent="-228600" algn="l">
              <a:lnSpc>
                <a:spcPct val="90000"/>
              </a:lnSpc>
              <a:spcBef>
                <a:spcPts val="2844"/>
              </a:spcBef>
              <a:spcAft>
                <a:spcPts val="0"/>
              </a:spcAft>
              <a:buClr>
                <a:schemeClr val="dk1"/>
              </a:buClr>
              <a:buSzPts val="6826"/>
              <a:buFont typeface="Poppins Medium"/>
              <a:buNone/>
              <a:defRPr sz="6826" i="1">
                <a:latin typeface="Poppins Medium"/>
                <a:ea typeface="Poppins Medium"/>
                <a:cs typeface="Poppins Medium"/>
                <a:sym typeface="Poppins Medium"/>
              </a:defRPr>
            </a:lvl1pPr>
            <a:lvl2pPr marL="914400" lvl="1" indent="-662051" algn="l">
              <a:lnSpc>
                <a:spcPct val="90000"/>
              </a:lnSpc>
              <a:spcBef>
                <a:spcPts val="4600"/>
              </a:spcBef>
              <a:spcAft>
                <a:spcPts val="0"/>
              </a:spcAft>
              <a:buClr>
                <a:schemeClr val="dk1"/>
              </a:buClr>
              <a:buSzPts val="6826"/>
              <a:buFont typeface="Poppins Medium"/>
              <a:buChar char="○"/>
              <a:defRPr sz="6826" i="1">
                <a:latin typeface="Poppins Medium"/>
                <a:ea typeface="Poppins Medium"/>
                <a:cs typeface="Poppins Medium"/>
                <a:sym typeface="Poppins Medium"/>
              </a:defRPr>
            </a:lvl2pPr>
            <a:lvl3pPr marL="1371600" lvl="2" indent="-662051" algn="l">
              <a:lnSpc>
                <a:spcPct val="90000"/>
              </a:lnSpc>
              <a:spcBef>
                <a:spcPts val="4600"/>
              </a:spcBef>
              <a:spcAft>
                <a:spcPts val="0"/>
              </a:spcAft>
              <a:buClr>
                <a:schemeClr val="dk1"/>
              </a:buClr>
              <a:buSzPts val="6826"/>
              <a:buFont typeface="Poppins Medium"/>
              <a:buChar char="■"/>
              <a:defRPr sz="6826" i="1">
                <a:latin typeface="Poppins Medium"/>
                <a:ea typeface="Poppins Medium"/>
                <a:cs typeface="Poppins Medium"/>
                <a:sym typeface="Poppins Medium"/>
              </a:defRPr>
            </a:lvl3pPr>
            <a:lvl4pPr marL="1828800" lvl="3" indent="-662051" algn="l">
              <a:lnSpc>
                <a:spcPct val="90000"/>
              </a:lnSpc>
              <a:spcBef>
                <a:spcPts val="4600"/>
              </a:spcBef>
              <a:spcAft>
                <a:spcPts val="0"/>
              </a:spcAft>
              <a:buClr>
                <a:schemeClr val="dk1"/>
              </a:buClr>
              <a:buSzPts val="6826"/>
              <a:buFont typeface="Poppins Medium"/>
              <a:buChar char="●"/>
              <a:defRPr sz="6826" i="1">
                <a:latin typeface="Poppins Medium"/>
                <a:ea typeface="Poppins Medium"/>
                <a:cs typeface="Poppins Medium"/>
                <a:sym typeface="Poppins Medium"/>
              </a:defRPr>
            </a:lvl4pPr>
            <a:lvl5pPr marL="2286000" lvl="4" indent="-662051" algn="l">
              <a:lnSpc>
                <a:spcPct val="90000"/>
              </a:lnSpc>
              <a:spcBef>
                <a:spcPts val="4600"/>
              </a:spcBef>
              <a:spcAft>
                <a:spcPts val="0"/>
              </a:spcAft>
              <a:buClr>
                <a:schemeClr val="dk1"/>
              </a:buClr>
              <a:buSzPts val="6826"/>
              <a:buFont typeface="Poppins Medium"/>
              <a:buChar char="○"/>
              <a:defRPr sz="6826" i="1">
                <a:latin typeface="Poppins Medium"/>
                <a:ea typeface="Poppins Medium"/>
                <a:cs typeface="Poppins Medium"/>
                <a:sym typeface="Poppins Medium"/>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
        <p:nvSpPr>
          <p:cNvPr id="25" name="Google Shape;25;p4"/>
          <p:cNvSpPr txBox="1">
            <a:spLocks noGrp="1"/>
          </p:cNvSpPr>
          <p:nvPr>
            <p:ph type="title"/>
          </p:nvPr>
        </p:nvSpPr>
        <p:spPr>
          <a:xfrm>
            <a:off x="1872637" y="7452808"/>
            <a:ext cx="16143600" cy="1442400"/>
          </a:xfrm>
          <a:prstGeom prst="rect">
            <a:avLst/>
          </a:prstGeom>
          <a:solidFill>
            <a:srgbClr val="FFFB76"/>
          </a:solidFill>
          <a:ln>
            <a:noFill/>
          </a:ln>
        </p:spPr>
        <p:txBody>
          <a:bodyPr spcFirstLastPara="1" wrap="square" lIns="360000" tIns="540000" rIns="91425" bIns="180000" anchor="b" anchorCtr="0">
            <a:spAutoFit/>
          </a:bodyPr>
          <a:lstStyle>
            <a:lvl1pPr lvl="0" algn="l">
              <a:lnSpc>
                <a:spcPct val="90000"/>
              </a:lnSpc>
              <a:spcBef>
                <a:spcPts val="0"/>
              </a:spcBef>
              <a:spcAft>
                <a:spcPts val="0"/>
              </a:spcAft>
              <a:buClr>
                <a:schemeClr val="dk1"/>
              </a:buClr>
              <a:buSzPts val="5119"/>
              <a:buFont typeface="Poppins Light"/>
              <a:buNone/>
              <a:defRPr sz="5119">
                <a:latin typeface="Poppins Light"/>
                <a:ea typeface="Poppins Light"/>
                <a:cs typeface="Poppins Light"/>
                <a:sym typeface="Poppins Light"/>
              </a:defRPr>
            </a:lvl1pPr>
            <a:lvl2pPr lvl="1" algn="l">
              <a:lnSpc>
                <a:spcPct val="100000"/>
              </a:lnSpc>
              <a:spcBef>
                <a:spcPts val="0"/>
              </a:spcBef>
              <a:spcAft>
                <a:spcPts val="0"/>
              </a:spcAft>
              <a:buSzPts val="10600"/>
              <a:buNone/>
              <a:defRPr/>
            </a:lvl2pPr>
            <a:lvl3pPr lvl="2" algn="l">
              <a:lnSpc>
                <a:spcPct val="100000"/>
              </a:lnSpc>
              <a:spcBef>
                <a:spcPts val="0"/>
              </a:spcBef>
              <a:spcAft>
                <a:spcPts val="0"/>
              </a:spcAft>
              <a:buSzPts val="10600"/>
              <a:buNone/>
              <a:defRPr/>
            </a:lvl3pPr>
            <a:lvl4pPr lvl="3" algn="l">
              <a:lnSpc>
                <a:spcPct val="100000"/>
              </a:lnSpc>
              <a:spcBef>
                <a:spcPts val="0"/>
              </a:spcBef>
              <a:spcAft>
                <a:spcPts val="0"/>
              </a:spcAft>
              <a:buSzPts val="10600"/>
              <a:buNone/>
              <a:defRPr/>
            </a:lvl4pPr>
            <a:lvl5pPr lvl="4" algn="l">
              <a:lnSpc>
                <a:spcPct val="100000"/>
              </a:lnSpc>
              <a:spcBef>
                <a:spcPts val="0"/>
              </a:spcBef>
              <a:spcAft>
                <a:spcPts val="0"/>
              </a:spcAft>
              <a:buSzPts val="10600"/>
              <a:buNone/>
              <a:defRPr/>
            </a:lvl5pPr>
            <a:lvl6pPr lvl="5" algn="l">
              <a:lnSpc>
                <a:spcPct val="100000"/>
              </a:lnSpc>
              <a:spcBef>
                <a:spcPts val="0"/>
              </a:spcBef>
              <a:spcAft>
                <a:spcPts val="0"/>
              </a:spcAft>
              <a:buSzPts val="10600"/>
              <a:buNone/>
              <a:defRPr/>
            </a:lvl6pPr>
            <a:lvl7pPr lvl="6" algn="l">
              <a:lnSpc>
                <a:spcPct val="100000"/>
              </a:lnSpc>
              <a:spcBef>
                <a:spcPts val="0"/>
              </a:spcBef>
              <a:spcAft>
                <a:spcPts val="0"/>
              </a:spcAft>
              <a:buSzPts val="10600"/>
              <a:buNone/>
              <a:defRPr/>
            </a:lvl7pPr>
            <a:lvl8pPr lvl="7" algn="l">
              <a:lnSpc>
                <a:spcPct val="100000"/>
              </a:lnSpc>
              <a:spcBef>
                <a:spcPts val="0"/>
              </a:spcBef>
              <a:spcAft>
                <a:spcPts val="0"/>
              </a:spcAft>
              <a:buSzPts val="10600"/>
              <a:buNone/>
              <a:defRPr/>
            </a:lvl8pPr>
            <a:lvl9pPr lvl="8" algn="l">
              <a:lnSpc>
                <a:spcPct val="100000"/>
              </a:lnSpc>
              <a:spcBef>
                <a:spcPts val="0"/>
              </a:spcBef>
              <a:spcAft>
                <a:spcPts val="0"/>
              </a:spcAft>
              <a:buSzPts val="10600"/>
              <a:buNone/>
              <a:defRPr/>
            </a:lvl9pPr>
          </a:lstStyle>
          <a:p>
            <a:endParaRPr/>
          </a:p>
        </p:txBody>
      </p:sp>
      <p:sp>
        <p:nvSpPr>
          <p:cNvPr id="26" name="Google Shape;26;p4"/>
          <p:cNvSpPr txBox="1">
            <a:spLocks noGrp="1"/>
          </p:cNvSpPr>
          <p:nvPr>
            <p:ph type="body" idx="3"/>
          </p:nvPr>
        </p:nvSpPr>
        <p:spPr>
          <a:xfrm>
            <a:off x="17337089" y="18014134"/>
            <a:ext cx="16827000" cy="1155900"/>
          </a:xfrm>
          <a:prstGeom prst="rect">
            <a:avLst/>
          </a:prstGeom>
          <a:noFill/>
          <a:ln>
            <a:noFill/>
          </a:ln>
        </p:spPr>
        <p:txBody>
          <a:bodyPr spcFirstLastPara="1" wrap="square" lIns="91425" tIns="45700" rIns="91425" bIns="45700" anchor="b" anchorCtr="0">
            <a:normAutofit/>
          </a:bodyPr>
          <a:lstStyle>
            <a:lvl1pPr marL="457200" lvl="0" indent="-228600" algn="r">
              <a:lnSpc>
                <a:spcPct val="90000"/>
              </a:lnSpc>
              <a:spcBef>
                <a:spcPts val="2844"/>
              </a:spcBef>
              <a:spcAft>
                <a:spcPts val="0"/>
              </a:spcAft>
              <a:buClr>
                <a:srgbClr val="FFFFFF"/>
              </a:buClr>
              <a:buSzPts val="3982"/>
              <a:buFont typeface="Poppins Light"/>
              <a:buNone/>
              <a:defRPr sz="3982">
                <a:solidFill>
                  <a:srgbClr val="FFFFFF"/>
                </a:solidFill>
                <a:latin typeface="Poppins Light"/>
                <a:ea typeface="Poppins Light"/>
                <a:cs typeface="Poppins Light"/>
                <a:sym typeface="Poppins Light"/>
              </a:defRPr>
            </a:lvl1pPr>
            <a:lvl2pPr marL="914400" lvl="1" indent="-342900" algn="l">
              <a:lnSpc>
                <a:spcPct val="90000"/>
              </a:lnSpc>
              <a:spcBef>
                <a:spcPts val="4600"/>
              </a:spcBef>
              <a:spcAft>
                <a:spcPts val="0"/>
              </a:spcAft>
              <a:buClr>
                <a:schemeClr val="dk1"/>
              </a:buClr>
              <a:buSzPts val="1800"/>
              <a:buChar char="○"/>
              <a:defRPr/>
            </a:lvl2pPr>
            <a:lvl3pPr marL="1371600" lvl="2" indent="-342900" algn="l">
              <a:lnSpc>
                <a:spcPct val="90000"/>
              </a:lnSpc>
              <a:spcBef>
                <a:spcPts val="4600"/>
              </a:spcBef>
              <a:spcAft>
                <a:spcPts val="0"/>
              </a:spcAft>
              <a:buClr>
                <a:schemeClr val="dk1"/>
              </a:buClr>
              <a:buSzPts val="1800"/>
              <a:buChar char="■"/>
              <a:defRPr/>
            </a:lvl3pPr>
            <a:lvl4pPr marL="1828800" lvl="3" indent="-342900" algn="l">
              <a:lnSpc>
                <a:spcPct val="90000"/>
              </a:lnSpc>
              <a:spcBef>
                <a:spcPts val="4600"/>
              </a:spcBef>
              <a:spcAft>
                <a:spcPts val="0"/>
              </a:spcAft>
              <a:buClr>
                <a:schemeClr val="dk1"/>
              </a:buClr>
              <a:buSzPts val="1800"/>
              <a:buChar char="●"/>
              <a:defRPr/>
            </a:lvl4pPr>
            <a:lvl5pPr marL="2286000" lvl="4" indent="-342900" algn="l">
              <a:lnSpc>
                <a:spcPct val="90000"/>
              </a:lnSpc>
              <a:spcBef>
                <a:spcPts val="4600"/>
              </a:spcBef>
              <a:spcAft>
                <a:spcPts val="0"/>
              </a:spcAft>
              <a:buClr>
                <a:schemeClr val="dk1"/>
              </a:buClr>
              <a:buSzPts val="1800"/>
              <a:buChar char="○"/>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aturs 1">
  <p:cSld name="Saturs 1">
    <p:spTree>
      <p:nvGrpSpPr>
        <p:cNvPr id="1" name="Shape 27"/>
        <p:cNvGrpSpPr/>
        <p:nvPr/>
      </p:nvGrpSpPr>
      <p:grpSpPr>
        <a:xfrm>
          <a:off x="0" y="0"/>
          <a:ext cx="0" cy="0"/>
          <a:chOff x="0" y="0"/>
          <a:chExt cx="0" cy="0"/>
        </a:xfrm>
      </p:grpSpPr>
      <p:pic>
        <p:nvPicPr>
          <p:cNvPr id="28" name="Google Shape;28;p5"/>
          <p:cNvPicPr preferRelativeResize="0"/>
          <p:nvPr/>
        </p:nvPicPr>
        <p:blipFill rotWithShape="1">
          <a:blip r:embed="rId2">
            <a:alphaModFix/>
          </a:blip>
          <a:srcRect/>
          <a:stretch/>
        </p:blipFill>
        <p:spPr>
          <a:xfrm>
            <a:off x="-1" y="-1"/>
            <a:ext cx="34674175" cy="19504025"/>
          </a:xfrm>
          <a:prstGeom prst="rect">
            <a:avLst/>
          </a:prstGeom>
          <a:noFill/>
          <a:ln>
            <a:noFill/>
          </a:ln>
        </p:spPr>
      </p:pic>
      <p:pic>
        <p:nvPicPr>
          <p:cNvPr id="29" name="Google Shape;29;p5"/>
          <p:cNvPicPr preferRelativeResize="0"/>
          <p:nvPr/>
        </p:nvPicPr>
        <p:blipFill rotWithShape="1">
          <a:blip r:embed="rId3">
            <a:alphaModFix/>
          </a:blip>
          <a:srcRect/>
          <a:stretch/>
        </p:blipFill>
        <p:spPr>
          <a:xfrm>
            <a:off x="3071436" y="1514475"/>
            <a:ext cx="30751244" cy="2619375"/>
          </a:xfrm>
          <a:prstGeom prst="rect">
            <a:avLst/>
          </a:prstGeom>
          <a:noFill/>
          <a:ln>
            <a:noFill/>
          </a:ln>
        </p:spPr>
      </p:pic>
      <p:sp>
        <p:nvSpPr>
          <p:cNvPr id="30" name="Google Shape;30;p5"/>
          <p:cNvSpPr/>
          <p:nvPr/>
        </p:nvSpPr>
        <p:spPr>
          <a:xfrm>
            <a:off x="4998259" y="-711202"/>
            <a:ext cx="691679" cy="20235426"/>
          </a:xfrm>
          <a:custGeom>
            <a:avLst/>
            <a:gdLst/>
            <a:ahLst/>
            <a:cxnLst/>
            <a:rect l="l" t="t" r="r" b="b"/>
            <a:pathLst>
              <a:path w="383733" h="19504025" extrusionOk="0">
                <a:moveTo>
                  <a:pt x="0" y="0"/>
                </a:moveTo>
                <a:lnTo>
                  <a:pt x="0" y="2952209"/>
                </a:lnTo>
                <a:lnTo>
                  <a:pt x="383734" y="3335942"/>
                </a:lnTo>
                <a:lnTo>
                  <a:pt x="0" y="3719676"/>
                </a:lnTo>
                <a:lnTo>
                  <a:pt x="0" y="5384537"/>
                </a:lnTo>
                <a:lnTo>
                  <a:pt x="383734" y="5768270"/>
                </a:lnTo>
                <a:lnTo>
                  <a:pt x="0" y="6152004"/>
                </a:lnTo>
                <a:lnTo>
                  <a:pt x="0" y="19504024"/>
                </a:lnTo>
              </a:path>
            </a:pathLst>
          </a:custGeom>
          <a:noFill/>
          <a:ln w="89950" cap="flat" cmpd="sng">
            <a:solidFill>
              <a:srgbClr val="161616"/>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1" name="Google Shape;31;p5"/>
          <p:cNvSpPr txBox="1">
            <a:spLocks noGrp="1"/>
          </p:cNvSpPr>
          <p:nvPr>
            <p:ph type="body" idx="1"/>
          </p:nvPr>
        </p:nvSpPr>
        <p:spPr>
          <a:xfrm>
            <a:off x="6942737" y="1752600"/>
            <a:ext cx="26043600" cy="2381100"/>
          </a:xfrm>
          <a:prstGeom prst="rect">
            <a:avLst/>
          </a:prstGeom>
          <a:noFill/>
          <a:ln>
            <a:noFill/>
          </a:ln>
        </p:spPr>
        <p:txBody>
          <a:bodyPr spcFirstLastPara="1" wrap="square" lIns="91425" tIns="45700" rIns="91425" bIns="45700" anchor="ctr" anchorCtr="0">
            <a:normAutofit/>
          </a:bodyPr>
          <a:lstStyle>
            <a:lvl1pPr marL="457200" lvl="0" indent="-228600" algn="l">
              <a:lnSpc>
                <a:spcPct val="150000"/>
              </a:lnSpc>
              <a:spcBef>
                <a:spcPts val="0"/>
              </a:spcBef>
              <a:spcAft>
                <a:spcPts val="0"/>
              </a:spcAft>
              <a:buClr>
                <a:schemeClr val="dk1"/>
              </a:buClr>
              <a:buSzPts val="4400"/>
              <a:buNone/>
              <a:defRPr sz="4400" cap="none">
                <a:latin typeface="Poppins Medium"/>
                <a:ea typeface="Poppins Medium"/>
                <a:cs typeface="Poppins Medium"/>
                <a:sym typeface="Poppins Medium"/>
              </a:defRPr>
            </a:lvl1pPr>
            <a:lvl2pPr marL="914400" lvl="1" indent="-342900" algn="l">
              <a:lnSpc>
                <a:spcPct val="90000"/>
              </a:lnSpc>
              <a:spcBef>
                <a:spcPts val="4600"/>
              </a:spcBef>
              <a:spcAft>
                <a:spcPts val="0"/>
              </a:spcAft>
              <a:buClr>
                <a:schemeClr val="dk1"/>
              </a:buClr>
              <a:buSzPts val="1800"/>
              <a:buChar char="○"/>
              <a:defRPr/>
            </a:lvl2pPr>
            <a:lvl3pPr marL="1371600" lvl="2" indent="-342900" algn="l">
              <a:lnSpc>
                <a:spcPct val="90000"/>
              </a:lnSpc>
              <a:spcBef>
                <a:spcPts val="4600"/>
              </a:spcBef>
              <a:spcAft>
                <a:spcPts val="0"/>
              </a:spcAft>
              <a:buClr>
                <a:schemeClr val="dk1"/>
              </a:buClr>
              <a:buSzPts val="1800"/>
              <a:buChar char="■"/>
              <a:defRPr/>
            </a:lvl3pPr>
            <a:lvl4pPr marL="1828800" lvl="3" indent="-342900" algn="l">
              <a:lnSpc>
                <a:spcPct val="90000"/>
              </a:lnSpc>
              <a:spcBef>
                <a:spcPts val="4600"/>
              </a:spcBef>
              <a:spcAft>
                <a:spcPts val="0"/>
              </a:spcAft>
              <a:buClr>
                <a:schemeClr val="dk1"/>
              </a:buClr>
              <a:buSzPts val="1800"/>
              <a:buChar char="●"/>
              <a:defRPr/>
            </a:lvl4pPr>
            <a:lvl5pPr marL="2286000" lvl="4" indent="-342900" algn="l">
              <a:lnSpc>
                <a:spcPct val="90000"/>
              </a:lnSpc>
              <a:spcBef>
                <a:spcPts val="4600"/>
              </a:spcBef>
              <a:spcAft>
                <a:spcPts val="0"/>
              </a:spcAft>
              <a:buClr>
                <a:schemeClr val="dk1"/>
              </a:buClr>
              <a:buSzPts val="1800"/>
              <a:buChar char="○"/>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
        <p:nvSpPr>
          <p:cNvPr id="32" name="Google Shape;32;p5"/>
          <p:cNvSpPr txBox="1">
            <a:spLocks noGrp="1"/>
          </p:cNvSpPr>
          <p:nvPr>
            <p:ph type="body" idx="2"/>
          </p:nvPr>
        </p:nvSpPr>
        <p:spPr>
          <a:xfrm>
            <a:off x="6942737" y="4591049"/>
            <a:ext cx="26043600" cy="13398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2133"/>
              </a:spcBef>
              <a:spcAft>
                <a:spcPts val="0"/>
              </a:spcAft>
              <a:buClr>
                <a:schemeClr val="dk1"/>
              </a:buClr>
              <a:buSzPts val="5972"/>
              <a:buNone/>
              <a:defRPr i="1">
                <a:latin typeface="Poppins Medium"/>
                <a:ea typeface="Poppins Medium"/>
                <a:cs typeface="Poppins Medium"/>
                <a:sym typeface="Poppins Medium"/>
              </a:defRPr>
            </a:lvl1pPr>
            <a:lvl2pPr marL="914400" lvl="1" indent="-228600" algn="l">
              <a:lnSpc>
                <a:spcPct val="90000"/>
              </a:lnSpc>
              <a:spcBef>
                <a:spcPts val="4600"/>
              </a:spcBef>
              <a:spcAft>
                <a:spcPts val="0"/>
              </a:spcAft>
              <a:buClr>
                <a:schemeClr val="dk1"/>
              </a:buClr>
              <a:buSzPts val="5119"/>
              <a:buNone/>
              <a:defRPr i="1">
                <a:latin typeface="Poppins Medium"/>
                <a:ea typeface="Poppins Medium"/>
                <a:cs typeface="Poppins Medium"/>
                <a:sym typeface="Poppins Medium"/>
              </a:defRPr>
            </a:lvl2pPr>
            <a:lvl3pPr marL="1371600" lvl="2" indent="-228600" algn="l">
              <a:lnSpc>
                <a:spcPct val="90000"/>
              </a:lnSpc>
              <a:spcBef>
                <a:spcPts val="4600"/>
              </a:spcBef>
              <a:spcAft>
                <a:spcPts val="0"/>
              </a:spcAft>
              <a:buClr>
                <a:schemeClr val="dk1"/>
              </a:buClr>
              <a:buSzPts val="4266"/>
              <a:buNone/>
              <a:defRPr i="1">
                <a:latin typeface="Poppins Medium"/>
                <a:ea typeface="Poppins Medium"/>
                <a:cs typeface="Poppins Medium"/>
                <a:sym typeface="Poppins Medium"/>
              </a:defRPr>
            </a:lvl3pPr>
            <a:lvl4pPr marL="1828800" lvl="3" indent="-228600" algn="l">
              <a:lnSpc>
                <a:spcPct val="90000"/>
              </a:lnSpc>
              <a:spcBef>
                <a:spcPts val="4600"/>
              </a:spcBef>
              <a:spcAft>
                <a:spcPts val="0"/>
              </a:spcAft>
              <a:buClr>
                <a:schemeClr val="dk1"/>
              </a:buClr>
              <a:buSzPts val="3839"/>
              <a:buNone/>
              <a:defRPr i="1">
                <a:latin typeface="Poppins Medium"/>
                <a:ea typeface="Poppins Medium"/>
                <a:cs typeface="Poppins Medium"/>
                <a:sym typeface="Poppins Medium"/>
              </a:defRPr>
            </a:lvl4pPr>
            <a:lvl5pPr marL="2286000" lvl="4" indent="-228600" algn="l">
              <a:lnSpc>
                <a:spcPct val="90000"/>
              </a:lnSpc>
              <a:spcBef>
                <a:spcPts val="4600"/>
              </a:spcBef>
              <a:spcAft>
                <a:spcPts val="0"/>
              </a:spcAft>
              <a:buClr>
                <a:schemeClr val="dk1"/>
              </a:buClr>
              <a:buSzPts val="3839"/>
              <a:buNone/>
              <a:defRPr i="1">
                <a:latin typeface="Poppins Medium"/>
                <a:ea typeface="Poppins Medium"/>
                <a:cs typeface="Poppins Medium"/>
                <a:sym typeface="Poppins Medium"/>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Kopsavilkums">
  <p:cSld name="Kopsavilkums">
    <p:spTree>
      <p:nvGrpSpPr>
        <p:cNvPr id="1" name="Shape 33"/>
        <p:cNvGrpSpPr/>
        <p:nvPr/>
      </p:nvGrpSpPr>
      <p:grpSpPr>
        <a:xfrm>
          <a:off x="0" y="0"/>
          <a:ext cx="0" cy="0"/>
          <a:chOff x="0" y="0"/>
          <a:chExt cx="0" cy="0"/>
        </a:xfrm>
      </p:grpSpPr>
      <p:cxnSp>
        <p:nvCxnSpPr>
          <p:cNvPr id="34" name="Google Shape;34;p6"/>
          <p:cNvCxnSpPr/>
          <p:nvPr/>
        </p:nvCxnSpPr>
        <p:spPr>
          <a:xfrm>
            <a:off x="3951283" y="0"/>
            <a:ext cx="0" cy="19503900"/>
          </a:xfrm>
          <a:prstGeom prst="straightConnector1">
            <a:avLst/>
          </a:prstGeom>
          <a:noFill/>
          <a:ln w="38100" cap="flat" cmpd="sng">
            <a:solidFill>
              <a:schemeClr val="dk1"/>
            </a:solidFill>
            <a:prstDash val="solid"/>
            <a:miter lim="800000"/>
            <a:headEnd type="none" w="sm" len="sm"/>
            <a:tailEnd type="none" w="sm" len="sm"/>
          </a:ln>
        </p:spPr>
      </p:cxnSp>
      <p:sp>
        <p:nvSpPr>
          <p:cNvPr id="35" name="Google Shape;35;p6"/>
          <p:cNvSpPr txBox="1">
            <a:spLocks noGrp="1"/>
          </p:cNvSpPr>
          <p:nvPr>
            <p:ph type="body" idx="1"/>
          </p:nvPr>
        </p:nvSpPr>
        <p:spPr>
          <a:xfrm>
            <a:off x="2383850" y="3475509"/>
            <a:ext cx="29906400" cy="2085600"/>
          </a:xfrm>
          <a:prstGeom prst="rect">
            <a:avLst/>
          </a:prstGeom>
          <a:solidFill>
            <a:srgbClr val="FFFB76"/>
          </a:solidFill>
          <a:ln>
            <a:noFill/>
          </a:ln>
        </p:spPr>
        <p:txBody>
          <a:bodyPr spcFirstLastPara="1" wrap="square" lIns="1260000" tIns="360000" rIns="360000" bIns="288000" anchor="t" anchorCtr="0">
            <a:spAutoFit/>
          </a:bodyPr>
          <a:lstStyle>
            <a:lvl1pPr marL="457200" lvl="0" indent="-228600" algn="l">
              <a:lnSpc>
                <a:spcPct val="90000"/>
              </a:lnSpc>
              <a:spcBef>
                <a:spcPts val="2844"/>
              </a:spcBef>
              <a:spcAft>
                <a:spcPts val="0"/>
              </a:spcAft>
              <a:buClr>
                <a:schemeClr val="dk1"/>
              </a:buClr>
              <a:buSzPts val="10238"/>
              <a:buFont typeface="Poppins SemiBold"/>
              <a:buNone/>
              <a:defRPr sz="10238" i="1">
                <a:latin typeface="Poppins SemiBold"/>
                <a:ea typeface="Poppins SemiBold"/>
                <a:cs typeface="Poppins SemiBold"/>
                <a:sym typeface="Poppins SemiBold"/>
              </a:defRPr>
            </a:lvl1pPr>
            <a:lvl2pPr marL="914400" lvl="1" indent="-662051" algn="l">
              <a:lnSpc>
                <a:spcPct val="90000"/>
              </a:lnSpc>
              <a:spcBef>
                <a:spcPts val="4600"/>
              </a:spcBef>
              <a:spcAft>
                <a:spcPts val="0"/>
              </a:spcAft>
              <a:buClr>
                <a:schemeClr val="dk1"/>
              </a:buClr>
              <a:buSzPts val="6826"/>
              <a:buFont typeface="Poppins Medium"/>
              <a:buChar char="○"/>
              <a:defRPr sz="6826" i="1">
                <a:latin typeface="Poppins Medium"/>
                <a:ea typeface="Poppins Medium"/>
                <a:cs typeface="Poppins Medium"/>
                <a:sym typeface="Poppins Medium"/>
              </a:defRPr>
            </a:lvl2pPr>
            <a:lvl3pPr marL="1371600" lvl="2" indent="-662051" algn="l">
              <a:lnSpc>
                <a:spcPct val="90000"/>
              </a:lnSpc>
              <a:spcBef>
                <a:spcPts val="4600"/>
              </a:spcBef>
              <a:spcAft>
                <a:spcPts val="0"/>
              </a:spcAft>
              <a:buClr>
                <a:schemeClr val="dk1"/>
              </a:buClr>
              <a:buSzPts val="6826"/>
              <a:buFont typeface="Poppins Medium"/>
              <a:buChar char="■"/>
              <a:defRPr sz="6826" i="1">
                <a:latin typeface="Poppins Medium"/>
                <a:ea typeface="Poppins Medium"/>
                <a:cs typeface="Poppins Medium"/>
                <a:sym typeface="Poppins Medium"/>
              </a:defRPr>
            </a:lvl3pPr>
            <a:lvl4pPr marL="1828800" lvl="3" indent="-662051" algn="l">
              <a:lnSpc>
                <a:spcPct val="90000"/>
              </a:lnSpc>
              <a:spcBef>
                <a:spcPts val="4600"/>
              </a:spcBef>
              <a:spcAft>
                <a:spcPts val="0"/>
              </a:spcAft>
              <a:buClr>
                <a:schemeClr val="dk1"/>
              </a:buClr>
              <a:buSzPts val="6826"/>
              <a:buFont typeface="Poppins Medium"/>
              <a:buChar char="●"/>
              <a:defRPr sz="6826" i="1">
                <a:latin typeface="Poppins Medium"/>
                <a:ea typeface="Poppins Medium"/>
                <a:cs typeface="Poppins Medium"/>
                <a:sym typeface="Poppins Medium"/>
              </a:defRPr>
            </a:lvl4pPr>
            <a:lvl5pPr marL="2286000" lvl="4" indent="-662051" algn="l">
              <a:lnSpc>
                <a:spcPct val="90000"/>
              </a:lnSpc>
              <a:spcBef>
                <a:spcPts val="4600"/>
              </a:spcBef>
              <a:spcAft>
                <a:spcPts val="0"/>
              </a:spcAft>
              <a:buClr>
                <a:schemeClr val="dk1"/>
              </a:buClr>
              <a:buSzPts val="6826"/>
              <a:buFont typeface="Poppins Medium"/>
              <a:buChar char="○"/>
              <a:defRPr sz="6826" i="1">
                <a:latin typeface="Poppins Medium"/>
                <a:ea typeface="Poppins Medium"/>
                <a:cs typeface="Poppins Medium"/>
                <a:sym typeface="Poppins Medium"/>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
        <p:nvSpPr>
          <p:cNvPr id="36" name="Google Shape;36;p6"/>
          <p:cNvSpPr txBox="1">
            <a:spLocks noGrp="1"/>
          </p:cNvSpPr>
          <p:nvPr>
            <p:ph type="body" idx="2"/>
          </p:nvPr>
        </p:nvSpPr>
        <p:spPr>
          <a:xfrm>
            <a:off x="2383850" y="6767538"/>
            <a:ext cx="29906400" cy="1681200"/>
          </a:xfrm>
          <a:prstGeom prst="rect">
            <a:avLst/>
          </a:prstGeom>
          <a:noFill/>
          <a:ln>
            <a:noFill/>
          </a:ln>
        </p:spPr>
        <p:txBody>
          <a:bodyPr spcFirstLastPara="1" wrap="square" lIns="1260000" tIns="360000" rIns="360000" bIns="360000" anchor="t" anchorCtr="0">
            <a:spAutoFit/>
          </a:bodyPr>
          <a:lstStyle>
            <a:lvl1pPr marL="457200" lvl="0" indent="-228600" algn="l">
              <a:lnSpc>
                <a:spcPct val="90000"/>
              </a:lnSpc>
              <a:spcBef>
                <a:spcPts val="2844"/>
              </a:spcBef>
              <a:spcAft>
                <a:spcPts val="0"/>
              </a:spcAft>
              <a:buClr>
                <a:schemeClr val="dk1"/>
              </a:buClr>
              <a:buSzPts val="6826"/>
              <a:buFont typeface="Poppins Medium"/>
              <a:buNone/>
              <a:defRPr sz="6826" i="1">
                <a:latin typeface="Poppins Medium"/>
                <a:ea typeface="Poppins Medium"/>
                <a:cs typeface="Poppins Medium"/>
                <a:sym typeface="Poppins Medium"/>
              </a:defRPr>
            </a:lvl1pPr>
            <a:lvl2pPr marL="914400" lvl="1" indent="-662051" algn="l">
              <a:lnSpc>
                <a:spcPct val="90000"/>
              </a:lnSpc>
              <a:spcBef>
                <a:spcPts val="4600"/>
              </a:spcBef>
              <a:spcAft>
                <a:spcPts val="0"/>
              </a:spcAft>
              <a:buClr>
                <a:schemeClr val="dk1"/>
              </a:buClr>
              <a:buSzPts val="6826"/>
              <a:buFont typeface="Poppins Medium"/>
              <a:buChar char="○"/>
              <a:defRPr sz="6826" i="1">
                <a:latin typeface="Poppins Medium"/>
                <a:ea typeface="Poppins Medium"/>
                <a:cs typeface="Poppins Medium"/>
                <a:sym typeface="Poppins Medium"/>
              </a:defRPr>
            </a:lvl2pPr>
            <a:lvl3pPr marL="1371600" lvl="2" indent="-662051" algn="l">
              <a:lnSpc>
                <a:spcPct val="90000"/>
              </a:lnSpc>
              <a:spcBef>
                <a:spcPts val="4600"/>
              </a:spcBef>
              <a:spcAft>
                <a:spcPts val="0"/>
              </a:spcAft>
              <a:buClr>
                <a:schemeClr val="dk1"/>
              </a:buClr>
              <a:buSzPts val="6826"/>
              <a:buFont typeface="Poppins Medium"/>
              <a:buChar char="■"/>
              <a:defRPr sz="6826" i="1">
                <a:latin typeface="Poppins Medium"/>
                <a:ea typeface="Poppins Medium"/>
                <a:cs typeface="Poppins Medium"/>
                <a:sym typeface="Poppins Medium"/>
              </a:defRPr>
            </a:lvl3pPr>
            <a:lvl4pPr marL="1828800" lvl="3" indent="-662051" algn="l">
              <a:lnSpc>
                <a:spcPct val="90000"/>
              </a:lnSpc>
              <a:spcBef>
                <a:spcPts val="4600"/>
              </a:spcBef>
              <a:spcAft>
                <a:spcPts val="0"/>
              </a:spcAft>
              <a:buClr>
                <a:schemeClr val="dk1"/>
              </a:buClr>
              <a:buSzPts val="6826"/>
              <a:buFont typeface="Poppins Medium"/>
              <a:buChar char="●"/>
              <a:defRPr sz="6826" i="1">
                <a:latin typeface="Poppins Medium"/>
                <a:ea typeface="Poppins Medium"/>
                <a:cs typeface="Poppins Medium"/>
                <a:sym typeface="Poppins Medium"/>
              </a:defRPr>
            </a:lvl4pPr>
            <a:lvl5pPr marL="2286000" lvl="4" indent="-662051" algn="l">
              <a:lnSpc>
                <a:spcPct val="90000"/>
              </a:lnSpc>
              <a:spcBef>
                <a:spcPts val="4600"/>
              </a:spcBef>
              <a:spcAft>
                <a:spcPts val="0"/>
              </a:spcAft>
              <a:buClr>
                <a:schemeClr val="dk1"/>
              </a:buClr>
              <a:buSzPts val="6826"/>
              <a:buFont typeface="Poppins Medium"/>
              <a:buChar char="○"/>
              <a:defRPr sz="6826" i="1">
                <a:latin typeface="Poppins Medium"/>
                <a:ea typeface="Poppins Medium"/>
                <a:cs typeface="Poppins Medium"/>
                <a:sym typeface="Poppins Medium"/>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
        <p:nvSpPr>
          <p:cNvPr id="37" name="Google Shape;37;p6"/>
          <p:cNvSpPr txBox="1"/>
          <p:nvPr/>
        </p:nvSpPr>
        <p:spPr>
          <a:xfrm rot="-5400000">
            <a:off x="-2649294" y="15686861"/>
            <a:ext cx="5997300" cy="698700"/>
          </a:xfrm>
          <a:prstGeom prst="rect">
            <a:avLst/>
          </a:prstGeom>
          <a:noFill/>
          <a:ln>
            <a:noFill/>
          </a:ln>
        </p:spPr>
        <p:txBody>
          <a:bodyPr spcFirstLastPara="1" wrap="square" lIns="0" tIns="0" rIns="0" bIns="0" anchor="b" anchorCtr="0">
            <a:normAutofit/>
          </a:bodyPr>
          <a:lstStyle/>
          <a:p>
            <a:pPr marL="0" marR="0" lvl="0" indent="0" algn="l" rtl="0">
              <a:lnSpc>
                <a:spcPct val="90000"/>
              </a:lnSpc>
              <a:spcBef>
                <a:spcPts val="0"/>
              </a:spcBef>
              <a:spcAft>
                <a:spcPts val="0"/>
              </a:spcAft>
              <a:buClr>
                <a:schemeClr val="dk1"/>
              </a:buClr>
              <a:buSzPts val="2844"/>
              <a:buFont typeface="Poppins Light"/>
              <a:buNone/>
            </a:pPr>
            <a:r>
              <a:rPr lang="en-US" sz="2844" b="0" i="0" u="none" strike="noStrike" cap="none">
                <a:solidFill>
                  <a:schemeClr val="dk1"/>
                </a:solidFill>
                <a:latin typeface="Poppins Light"/>
                <a:ea typeface="Poppins Light"/>
                <a:cs typeface="Poppins Light"/>
                <a:sym typeface="Poppins Light"/>
              </a:rPr>
              <a:t>ilzepalmbaha.com</a:t>
            </a:r>
            <a:endParaRPr sz="2844" b="0" i="0" u="none" strike="noStrike" cap="none">
              <a:solidFill>
                <a:schemeClr val="dk1"/>
              </a:solidFill>
              <a:latin typeface="Poppins Light"/>
              <a:ea typeface="Poppins Light"/>
              <a:cs typeface="Poppins Light"/>
              <a:sym typeface="Poppins Light"/>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aturs 2">
  <p:cSld name="Saturs 2">
    <p:spTree>
      <p:nvGrpSpPr>
        <p:cNvPr id="1" name="Shape 38"/>
        <p:cNvGrpSpPr/>
        <p:nvPr/>
      </p:nvGrpSpPr>
      <p:grpSpPr>
        <a:xfrm>
          <a:off x="0" y="0"/>
          <a:ext cx="0" cy="0"/>
          <a:chOff x="0" y="0"/>
          <a:chExt cx="0" cy="0"/>
        </a:xfrm>
      </p:grpSpPr>
      <p:pic>
        <p:nvPicPr>
          <p:cNvPr id="39" name="Google Shape;39;p7"/>
          <p:cNvPicPr preferRelativeResize="0"/>
          <p:nvPr/>
        </p:nvPicPr>
        <p:blipFill rotWithShape="1">
          <a:blip r:embed="rId2">
            <a:alphaModFix/>
          </a:blip>
          <a:srcRect/>
          <a:stretch/>
        </p:blipFill>
        <p:spPr>
          <a:xfrm>
            <a:off x="-1" y="-1"/>
            <a:ext cx="34674175" cy="19504025"/>
          </a:xfrm>
          <a:prstGeom prst="rect">
            <a:avLst/>
          </a:prstGeom>
          <a:noFill/>
          <a:ln>
            <a:noFill/>
          </a:ln>
        </p:spPr>
      </p:pic>
      <p:pic>
        <p:nvPicPr>
          <p:cNvPr id="40" name="Google Shape;40;p7"/>
          <p:cNvPicPr preferRelativeResize="0"/>
          <p:nvPr/>
        </p:nvPicPr>
        <p:blipFill rotWithShape="1">
          <a:blip r:embed="rId3">
            <a:alphaModFix/>
          </a:blip>
          <a:srcRect/>
          <a:stretch/>
        </p:blipFill>
        <p:spPr>
          <a:xfrm>
            <a:off x="0" y="7315201"/>
            <a:ext cx="29870706" cy="4305299"/>
          </a:xfrm>
          <a:prstGeom prst="rect">
            <a:avLst/>
          </a:prstGeom>
          <a:noFill/>
          <a:ln>
            <a:noFill/>
          </a:ln>
        </p:spPr>
      </p:pic>
      <p:sp>
        <p:nvSpPr>
          <p:cNvPr id="41" name="Google Shape;41;p7"/>
          <p:cNvSpPr txBox="1">
            <a:spLocks noGrp="1"/>
          </p:cNvSpPr>
          <p:nvPr>
            <p:ph type="body" idx="1"/>
          </p:nvPr>
        </p:nvSpPr>
        <p:spPr>
          <a:xfrm>
            <a:off x="5213980" y="8048627"/>
            <a:ext cx="24656700" cy="2381100"/>
          </a:xfrm>
          <a:prstGeom prst="rect">
            <a:avLst/>
          </a:prstGeom>
          <a:noFill/>
          <a:ln>
            <a:noFill/>
          </a:ln>
        </p:spPr>
        <p:txBody>
          <a:bodyPr spcFirstLastPara="1" wrap="square" lIns="91425" tIns="45700" rIns="91425" bIns="45700" anchor="ctr" anchorCtr="0">
            <a:normAutofit/>
          </a:bodyPr>
          <a:lstStyle>
            <a:lvl1pPr marL="457200" lvl="0" indent="-228600" algn="l">
              <a:lnSpc>
                <a:spcPct val="150000"/>
              </a:lnSpc>
              <a:spcBef>
                <a:spcPts val="0"/>
              </a:spcBef>
              <a:spcAft>
                <a:spcPts val="0"/>
              </a:spcAft>
              <a:buClr>
                <a:schemeClr val="dk1"/>
              </a:buClr>
              <a:buSzPts val="4400"/>
              <a:buNone/>
              <a:defRPr sz="4400" cap="none">
                <a:latin typeface="Poppins Medium"/>
                <a:ea typeface="Poppins Medium"/>
                <a:cs typeface="Poppins Medium"/>
                <a:sym typeface="Poppins Medium"/>
              </a:defRPr>
            </a:lvl1pPr>
            <a:lvl2pPr marL="914400" lvl="1" indent="-342900" algn="l">
              <a:lnSpc>
                <a:spcPct val="90000"/>
              </a:lnSpc>
              <a:spcBef>
                <a:spcPts val="4600"/>
              </a:spcBef>
              <a:spcAft>
                <a:spcPts val="0"/>
              </a:spcAft>
              <a:buClr>
                <a:schemeClr val="dk1"/>
              </a:buClr>
              <a:buSzPts val="1800"/>
              <a:buChar char="○"/>
              <a:defRPr/>
            </a:lvl2pPr>
            <a:lvl3pPr marL="1371600" lvl="2" indent="-342900" algn="l">
              <a:lnSpc>
                <a:spcPct val="90000"/>
              </a:lnSpc>
              <a:spcBef>
                <a:spcPts val="4600"/>
              </a:spcBef>
              <a:spcAft>
                <a:spcPts val="0"/>
              </a:spcAft>
              <a:buClr>
                <a:schemeClr val="dk1"/>
              </a:buClr>
              <a:buSzPts val="1800"/>
              <a:buChar char="■"/>
              <a:defRPr/>
            </a:lvl3pPr>
            <a:lvl4pPr marL="1828800" lvl="3" indent="-342900" algn="l">
              <a:lnSpc>
                <a:spcPct val="90000"/>
              </a:lnSpc>
              <a:spcBef>
                <a:spcPts val="4600"/>
              </a:spcBef>
              <a:spcAft>
                <a:spcPts val="0"/>
              </a:spcAft>
              <a:buClr>
                <a:schemeClr val="dk1"/>
              </a:buClr>
              <a:buSzPts val="1800"/>
              <a:buChar char="●"/>
              <a:defRPr/>
            </a:lvl4pPr>
            <a:lvl5pPr marL="2286000" lvl="4" indent="-342900" algn="l">
              <a:lnSpc>
                <a:spcPct val="90000"/>
              </a:lnSpc>
              <a:spcBef>
                <a:spcPts val="4600"/>
              </a:spcBef>
              <a:spcAft>
                <a:spcPts val="0"/>
              </a:spcAft>
              <a:buClr>
                <a:schemeClr val="dk1"/>
              </a:buClr>
              <a:buSzPts val="1800"/>
              <a:buChar char="○"/>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
        <p:nvSpPr>
          <p:cNvPr id="42" name="Google Shape;42;p7"/>
          <p:cNvSpPr txBox="1">
            <a:spLocks noGrp="1"/>
          </p:cNvSpPr>
          <p:nvPr>
            <p:ph type="body" idx="2"/>
          </p:nvPr>
        </p:nvSpPr>
        <p:spPr>
          <a:xfrm>
            <a:off x="5213980" y="2266950"/>
            <a:ext cx="24656700" cy="5048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2133"/>
              </a:spcBef>
              <a:spcAft>
                <a:spcPts val="0"/>
              </a:spcAft>
              <a:buClr>
                <a:schemeClr val="dk1"/>
              </a:buClr>
              <a:buSzPts val="5972"/>
              <a:buNone/>
              <a:defRPr i="1">
                <a:latin typeface="Poppins Medium"/>
                <a:ea typeface="Poppins Medium"/>
                <a:cs typeface="Poppins Medium"/>
                <a:sym typeface="Poppins Medium"/>
              </a:defRPr>
            </a:lvl1pPr>
            <a:lvl2pPr marL="914400" lvl="1" indent="-228600" algn="l">
              <a:lnSpc>
                <a:spcPct val="90000"/>
              </a:lnSpc>
              <a:spcBef>
                <a:spcPts val="4600"/>
              </a:spcBef>
              <a:spcAft>
                <a:spcPts val="0"/>
              </a:spcAft>
              <a:buClr>
                <a:schemeClr val="dk1"/>
              </a:buClr>
              <a:buSzPts val="5119"/>
              <a:buNone/>
              <a:defRPr i="1">
                <a:latin typeface="Poppins Medium"/>
                <a:ea typeface="Poppins Medium"/>
                <a:cs typeface="Poppins Medium"/>
                <a:sym typeface="Poppins Medium"/>
              </a:defRPr>
            </a:lvl2pPr>
            <a:lvl3pPr marL="1371600" lvl="2" indent="-228600" algn="l">
              <a:lnSpc>
                <a:spcPct val="90000"/>
              </a:lnSpc>
              <a:spcBef>
                <a:spcPts val="4600"/>
              </a:spcBef>
              <a:spcAft>
                <a:spcPts val="0"/>
              </a:spcAft>
              <a:buClr>
                <a:schemeClr val="dk1"/>
              </a:buClr>
              <a:buSzPts val="4266"/>
              <a:buNone/>
              <a:defRPr i="1">
                <a:latin typeface="Poppins Medium"/>
                <a:ea typeface="Poppins Medium"/>
                <a:cs typeface="Poppins Medium"/>
                <a:sym typeface="Poppins Medium"/>
              </a:defRPr>
            </a:lvl3pPr>
            <a:lvl4pPr marL="1828800" lvl="3" indent="-228600" algn="l">
              <a:lnSpc>
                <a:spcPct val="90000"/>
              </a:lnSpc>
              <a:spcBef>
                <a:spcPts val="4600"/>
              </a:spcBef>
              <a:spcAft>
                <a:spcPts val="0"/>
              </a:spcAft>
              <a:buClr>
                <a:schemeClr val="dk1"/>
              </a:buClr>
              <a:buSzPts val="3839"/>
              <a:buNone/>
              <a:defRPr i="1">
                <a:latin typeface="Poppins Medium"/>
                <a:ea typeface="Poppins Medium"/>
                <a:cs typeface="Poppins Medium"/>
                <a:sym typeface="Poppins Medium"/>
              </a:defRPr>
            </a:lvl4pPr>
            <a:lvl5pPr marL="2286000" lvl="4" indent="-228600" algn="l">
              <a:lnSpc>
                <a:spcPct val="90000"/>
              </a:lnSpc>
              <a:spcBef>
                <a:spcPts val="4600"/>
              </a:spcBef>
              <a:spcAft>
                <a:spcPts val="0"/>
              </a:spcAft>
              <a:buClr>
                <a:schemeClr val="dk1"/>
              </a:buClr>
              <a:buSzPts val="3839"/>
              <a:buNone/>
              <a:defRPr i="1">
                <a:latin typeface="Poppins Medium"/>
                <a:ea typeface="Poppins Medium"/>
                <a:cs typeface="Poppins Medium"/>
                <a:sym typeface="Poppins Medium"/>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
        <p:nvSpPr>
          <p:cNvPr id="43" name="Google Shape;43;p7"/>
          <p:cNvSpPr txBox="1">
            <a:spLocks noGrp="1"/>
          </p:cNvSpPr>
          <p:nvPr>
            <p:ph type="body" idx="3"/>
          </p:nvPr>
        </p:nvSpPr>
        <p:spPr>
          <a:xfrm>
            <a:off x="5213980" y="11931650"/>
            <a:ext cx="24656700" cy="61278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2133"/>
              </a:spcBef>
              <a:spcAft>
                <a:spcPts val="0"/>
              </a:spcAft>
              <a:buClr>
                <a:schemeClr val="dk1"/>
              </a:buClr>
              <a:buSzPts val="5972"/>
              <a:buNone/>
              <a:defRPr i="1">
                <a:latin typeface="Poppins Medium"/>
                <a:ea typeface="Poppins Medium"/>
                <a:cs typeface="Poppins Medium"/>
                <a:sym typeface="Poppins Medium"/>
              </a:defRPr>
            </a:lvl1pPr>
            <a:lvl2pPr marL="914400" lvl="1" indent="-228600" algn="l">
              <a:lnSpc>
                <a:spcPct val="90000"/>
              </a:lnSpc>
              <a:spcBef>
                <a:spcPts val="4600"/>
              </a:spcBef>
              <a:spcAft>
                <a:spcPts val="0"/>
              </a:spcAft>
              <a:buClr>
                <a:schemeClr val="dk1"/>
              </a:buClr>
              <a:buSzPts val="5119"/>
              <a:buNone/>
              <a:defRPr i="1">
                <a:latin typeface="Poppins Medium"/>
                <a:ea typeface="Poppins Medium"/>
                <a:cs typeface="Poppins Medium"/>
                <a:sym typeface="Poppins Medium"/>
              </a:defRPr>
            </a:lvl2pPr>
            <a:lvl3pPr marL="1371600" lvl="2" indent="-228600" algn="l">
              <a:lnSpc>
                <a:spcPct val="90000"/>
              </a:lnSpc>
              <a:spcBef>
                <a:spcPts val="4600"/>
              </a:spcBef>
              <a:spcAft>
                <a:spcPts val="0"/>
              </a:spcAft>
              <a:buClr>
                <a:schemeClr val="dk1"/>
              </a:buClr>
              <a:buSzPts val="4266"/>
              <a:buNone/>
              <a:defRPr i="1">
                <a:latin typeface="Poppins Medium"/>
                <a:ea typeface="Poppins Medium"/>
                <a:cs typeface="Poppins Medium"/>
                <a:sym typeface="Poppins Medium"/>
              </a:defRPr>
            </a:lvl3pPr>
            <a:lvl4pPr marL="1828800" lvl="3" indent="-228600" algn="l">
              <a:lnSpc>
                <a:spcPct val="90000"/>
              </a:lnSpc>
              <a:spcBef>
                <a:spcPts val="4600"/>
              </a:spcBef>
              <a:spcAft>
                <a:spcPts val="0"/>
              </a:spcAft>
              <a:buClr>
                <a:schemeClr val="dk1"/>
              </a:buClr>
              <a:buSzPts val="3839"/>
              <a:buNone/>
              <a:defRPr i="1">
                <a:latin typeface="Poppins Medium"/>
                <a:ea typeface="Poppins Medium"/>
                <a:cs typeface="Poppins Medium"/>
                <a:sym typeface="Poppins Medium"/>
              </a:defRPr>
            </a:lvl4pPr>
            <a:lvl5pPr marL="2286000" lvl="4" indent="-228600" algn="l">
              <a:lnSpc>
                <a:spcPct val="90000"/>
              </a:lnSpc>
              <a:spcBef>
                <a:spcPts val="4600"/>
              </a:spcBef>
              <a:spcAft>
                <a:spcPts val="0"/>
              </a:spcAft>
              <a:buClr>
                <a:schemeClr val="dk1"/>
              </a:buClr>
              <a:buSzPts val="3839"/>
              <a:buNone/>
              <a:defRPr i="1">
                <a:latin typeface="Poppins Medium"/>
                <a:ea typeface="Poppins Medium"/>
                <a:cs typeface="Poppins Medium"/>
                <a:sym typeface="Poppins Medium"/>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
        <p:nvSpPr>
          <p:cNvPr id="44" name="Google Shape;44;p7"/>
          <p:cNvSpPr/>
          <p:nvPr/>
        </p:nvSpPr>
        <p:spPr>
          <a:xfrm>
            <a:off x="3316144" y="1865312"/>
            <a:ext cx="28041900" cy="17946600"/>
          </a:xfrm>
          <a:prstGeom prst="rect">
            <a:avLst/>
          </a:prstGeom>
          <a:noFill/>
          <a:ln w="762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rsraksts + teksts, izcelts">
  <p:cSld name="Virsraksts + teksts, izcelts">
    <p:spTree>
      <p:nvGrpSpPr>
        <p:cNvPr id="1" name="Shape 45"/>
        <p:cNvGrpSpPr/>
        <p:nvPr/>
      </p:nvGrpSpPr>
      <p:grpSpPr>
        <a:xfrm>
          <a:off x="0" y="0"/>
          <a:ext cx="0" cy="0"/>
          <a:chOff x="0" y="0"/>
          <a:chExt cx="0" cy="0"/>
        </a:xfrm>
      </p:grpSpPr>
      <p:cxnSp>
        <p:nvCxnSpPr>
          <p:cNvPr id="46" name="Google Shape;46;p8"/>
          <p:cNvCxnSpPr/>
          <p:nvPr/>
        </p:nvCxnSpPr>
        <p:spPr>
          <a:xfrm>
            <a:off x="3951283" y="0"/>
            <a:ext cx="0" cy="19503900"/>
          </a:xfrm>
          <a:prstGeom prst="straightConnector1">
            <a:avLst/>
          </a:prstGeom>
          <a:noFill/>
          <a:ln w="38100" cap="flat" cmpd="sng">
            <a:solidFill>
              <a:schemeClr val="dk1"/>
            </a:solidFill>
            <a:prstDash val="solid"/>
            <a:miter lim="800000"/>
            <a:headEnd type="none" w="sm" len="sm"/>
            <a:tailEnd type="none" w="sm" len="sm"/>
          </a:ln>
        </p:spPr>
      </p:cxnSp>
      <p:sp>
        <p:nvSpPr>
          <p:cNvPr id="47" name="Google Shape;47;p8"/>
          <p:cNvSpPr txBox="1">
            <a:spLocks noGrp="1"/>
          </p:cNvSpPr>
          <p:nvPr>
            <p:ph type="title"/>
          </p:nvPr>
        </p:nvSpPr>
        <p:spPr>
          <a:xfrm>
            <a:off x="2383850" y="6893220"/>
            <a:ext cx="29906400" cy="1442400"/>
          </a:xfrm>
          <a:prstGeom prst="rect">
            <a:avLst/>
          </a:prstGeom>
          <a:solidFill>
            <a:srgbClr val="FFFB76"/>
          </a:solidFill>
          <a:ln>
            <a:noFill/>
          </a:ln>
        </p:spPr>
        <p:txBody>
          <a:bodyPr spcFirstLastPara="1" wrap="square" lIns="1260000" tIns="540000" rIns="91425" bIns="180000" anchor="b" anchorCtr="0">
            <a:spAutoFit/>
          </a:bodyPr>
          <a:lstStyle>
            <a:lvl1pPr lvl="0" algn="l">
              <a:lnSpc>
                <a:spcPct val="90000"/>
              </a:lnSpc>
              <a:spcBef>
                <a:spcPts val="0"/>
              </a:spcBef>
              <a:spcAft>
                <a:spcPts val="0"/>
              </a:spcAft>
              <a:buClr>
                <a:schemeClr val="dk1"/>
              </a:buClr>
              <a:buSzPts val="5119"/>
              <a:buFont typeface="Poppins Light"/>
              <a:buNone/>
              <a:defRPr sz="5119">
                <a:latin typeface="Poppins Light"/>
                <a:ea typeface="Poppins Light"/>
                <a:cs typeface="Poppins Light"/>
                <a:sym typeface="Poppins Light"/>
              </a:defRPr>
            </a:lvl1pPr>
            <a:lvl2pPr lvl="1" algn="l">
              <a:lnSpc>
                <a:spcPct val="100000"/>
              </a:lnSpc>
              <a:spcBef>
                <a:spcPts val="0"/>
              </a:spcBef>
              <a:spcAft>
                <a:spcPts val="0"/>
              </a:spcAft>
              <a:buSzPts val="10600"/>
              <a:buNone/>
              <a:defRPr/>
            </a:lvl2pPr>
            <a:lvl3pPr lvl="2" algn="l">
              <a:lnSpc>
                <a:spcPct val="100000"/>
              </a:lnSpc>
              <a:spcBef>
                <a:spcPts val="0"/>
              </a:spcBef>
              <a:spcAft>
                <a:spcPts val="0"/>
              </a:spcAft>
              <a:buSzPts val="10600"/>
              <a:buNone/>
              <a:defRPr/>
            </a:lvl3pPr>
            <a:lvl4pPr lvl="3" algn="l">
              <a:lnSpc>
                <a:spcPct val="100000"/>
              </a:lnSpc>
              <a:spcBef>
                <a:spcPts val="0"/>
              </a:spcBef>
              <a:spcAft>
                <a:spcPts val="0"/>
              </a:spcAft>
              <a:buSzPts val="10600"/>
              <a:buNone/>
              <a:defRPr/>
            </a:lvl4pPr>
            <a:lvl5pPr lvl="4" algn="l">
              <a:lnSpc>
                <a:spcPct val="100000"/>
              </a:lnSpc>
              <a:spcBef>
                <a:spcPts val="0"/>
              </a:spcBef>
              <a:spcAft>
                <a:spcPts val="0"/>
              </a:spcAft>
              <a:buSzPts val="10600"/>
              <a:buNone/>
              <a:defRPr/>
            </a:lvl5pPr>
            <a:lvl6pPr lvl="5" algn="l">
              <a:lnSpc>
                <a:spcPct val="100000"/>
              </a:lnSpc>
              <a:spcBef>
                <a:spcPts val="0"/>
              </a:spcBef>
              <a:spcAft>
                <a:spcPts val="0"/>
              </a:spcAft>
              <a:buSzPts val="10600"/>
              <a:buNone/>
              <a:defRPr/>
            </a:lvl6pPr>
            <a:lvl7pPr lvl="6" algn="l">
              <a:lnSpc>
                <a:spcPct val="100000"/>
              </a:lnSpc>
              <a:spcBef>
                <a:spcPts val="0"/>
              </a:spcBef>
              <a:spcAft>
                <a:spcPts val="0"/>
              </a:spcAft>
              <a:buSzPts val="10600"/>
              <a:buNone/>
              <a:defRPr/>
            </a:lvl7pPr>
            <a:lvl8pPr lvl="7" algn="l">
              <a:lnSpc>
                <a:spcPct val="100000"/>
              </a:lnSpc>
              <a:spcBef>
                <a:spcPts val="0"/>
              </a:spcBef>
              <a:spcAft>
                <a:spcPts val="0"/>
              </a:spcAft>
              <a:buSzPts val="10600"/>
              <a:buNone/>
              <a:defRPr/>
            </a:lvl8pPr>
            <a:lvl9pPr lvl="8" algn="l">
              <a:lnSpc>
                <a:spcPct val="100000"/>
              </a:lnSpc>
              <a:spcBef>
                <a:spcPts val="0"/>
              </a:spcBef>
              <a:spcAft>
                <a:spcPts val="0"/>
              </a:spcAft>
              <a:buSzPts val="10600"/>
              <a:buNone/>
              <a:defRPr/>
            </a:lvl9pPr>
          </a:lstStyle>
          <a:p>
            <a:endParaRPr/>
          </a:p>
        </p:txBody>
      </p:sp>
      <p:sp>
        <p:nvSpPr>
          <p:cNvPr id="48" name="Google Shape;48;p8"/>
          <p:cNvSpPr txBox="1">
            <a:spLocks noGrp="1"/>
          </p:cNvSpPr>
          <p:nvPr>
            <p:ph type="body" idx="1"/>
          </p:nvPr>
        </p:nvSpPr>
        <p:spPr>
          <a:xfrm>
            <a:off x="2383850" y="8335768"/>
            <a:ext cx="29906400" cy="1608300"/>
          </a:xfrm>
          <a:prstGeom prst="rect">
            <a:avLst/>
          </a:prstGeom>
          <a:solidFill>
            <a:srgbClr val="FFFB76"/>
          </a:solidFill>
          <a:ln>
            <a:noFill/>
          </a:ln>
        </p:spPr>
        <p:txBody>
          <a:bodyPr spcFirstLastPara="1" wrap="square" lIns="1260000" tIns="360000" rIns="360000" bIns="288000" anchor="t" anchorCtr="0">
            <a:spAutoFit/>
          </a:bodyPr>
          <a:lstStyle>
            <a:lvl1pPr marL="457200" lvl="0" indent="-228600" algn="l">
              <a:lnSpc>
                <a:spcPct val="90000"/>
              </a:lnSpc>
              <a:spcBef>
                <a:spcPts val="2133"/>
              </a:spcBef>
              <a:spcAft>
                <a:spcPts val="0"/>
              </a:spcAft>
              <a:buClr>
                <a:schemeClr val="dk1"/>
              </a:buClr>
              <a:buSzPts val="6826"/>
              <a:buNone/>
              <a:defRPr sz="6826" i="1">
                <a:latin typeface="Poppins Medium"/>
                <a:ea typeface="Poppins Medium"/>
                <a:cs typeface="Poppins Medium"/>
                <a:sym typeface="Poppins Medium"/>
              </a:defRPr>
            </a:lvl1pPr>
            <a:lvl2pPr marL="914400" lvl="1" indent="-662051" algn="l">
              <a:lnSpc>
                <a:spcPct val="90000"/>
              </a:lnSpc>
              <a:spcBef>
                <a:spcPts val="4600"/>
              </a:spcBef>
              <a:spcAft>
                <a:spcPts val="0"/>
              </a:spcAft>
              <a:buClr>
                <a:schemeClr val="dk1"/>
              </a:buClr>
              <a:buSzPts val="6826"/>
              <a:buChar char="○"/>
              <a:defRPr sz="6826" i="1">
                <a:latin typeface="Poppins Medium"/>
                <a:ea typeface="Poppins Medium"/>
                <a:cs typeface="Poppins Medium"/>
                <a:sym typeface="Poppins Medium"/>
              </a:defRPr>
            </a:lvl2pPr>
            <a:lvl3pPr marL="1371600" lvl="2" indent="-662051" algn="l">
              <a:lnSpc>
                <a:spcPct val="90000"/>
              </a:lnSpc>
              <a:spcBef>
                <a:spcPts val="4600"/>
              </a:spcBef>
              <a:spcAft>
                <a:spcPts val="0"/>
              </a:spcAft>
              <a:buClr>
                <a:schemeClr val="dk1"/>
              </a:buClr>
              <a:buSzPts val="6826"/>
              <a:buChar char="■"/>
              <a:defRPr sz="6826" i="1">
                <a:latin typeface="Poppins Medium"/>
                <a:ea typeface="Poppins Medium"/>
                <a:cs typeface="Poppins Medium"/>
                <a:sym typeface="Poppins Medium"/>
              </a:defRPr>
            </a:lvl3pPr>
            <a:lvl4pPr marL="1828800" lvl="3" indent="-662051" algn="l">
              <a:lnSpc>
                <a:spcPct val="90000"/>
              </a:lnSpc>
              <a:spcBef>
                <a:spcPts val="4600"/>
              </a:spcBef>
              <a:spcAft>
                <a:spcPts val="0"/>
              </a:spcAft>
              <a:buClr>
                <a:schemeClr val="dk1"/>
              </a:buClr>
              <a:buSzPts val="6826"/>
              <a:buChar char="●"/>
              <a:defRPr sz="6826" i="1">
                <a:latin typeface="Poppins Medium"/>
                <a:ea typeface="Poppins Medium"/>
                <a:cs typeface="Poppins Medium"/>
                <a:sym typeface="Poppins Medium"/>
              </a:defRPr>
            </a:lvl4pPr>
            <a:lvl5pPr marL="2286000" lvl="4" indent="-662051" algn="l">
              <a:lnSpc>
                <a:spcPct val="90000"/>
              </a:lnSpc>
              <a:spcBef>
                <a:spcPts val="4600"/>
              </a:spcBef>
              <a:spcAft>
                <a:spcPts val="0"/>
              </a:spcAft>
              <a:buClr>
                <a:schemeClr val="dk1"/>
              </a:buClr>
              <a:buSzPts val="6826"/>
              <a:buChar char="○"/>
              <a:defRPr sz="6826" i="1">
                <a:latin typeface="Poppins Medium"/>
                <a:ea typeface="Poppins Medium"/>
                <a:cs typeface="Poppins Medium"/>
                <a:sym typeface="Poppins Medium"/>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
        <p:nvSpPr>
          <p:cNvPr id="49" name="Google Shape;49;p8"/>
          <p:cNvSpPr txBox="1"/>
          <p:nvPr/>
        </p:nvSpPr>
        <p:spPr>
          <a:xfrm rot="-5400000">
            <a:off x="-2649294" y="15686861"/>
            <a:ext cx="5997300" cy="698700"/>
          </a:xfrm>
          <a:prstGeom prst="rect">
            <a:avLst/>
          </a:prstGeom>
          <a:noFill/>
          <a:ln>
            <a:noFill/>
          </a:ln>
        </p:spPr>
        <p:txBody>
          <a:bodyPr spcFirstLastPara="1" wrap="square" lIns="0" tIns="0" rIns="0" bIns="0" anchor="b" anchorCtr="0">
            <a:normAutofit/>
          </a:bodyPr>
          <a:lstStyle/>
          <a:p>
            <a:pPr marL="0" marR="0" lvl="0" indent="0" algn="l" rtl="0">
              <a:lnSpc>
                <a:spcPct val="90000"/>
              </a:lnSpc>
              <a:spcBef>
                <a:spcPts val="0"/>
              </a:spcBef>
              <a:spcAft>
                <a:spcPts val="0"/>
              </a:spcAft>
              <a:buClr>
                <a:schemeClr val="dk1"/>
              </a:buClr>
              <a:buSzPts val="2844"/>
              <a:buFont typeface="Poppins Light"/>
              <a:buNone/>
            </a:pPr>
            <a:r>
              <a:rPr lang="en-US" sz="2844" b="0" i="0" u="none" strike="noStrike" cap="none">
                <a:solidFill>
                  <a:schemeClr val="dk1"/>
                </a:solidFill>
                <a:latin typeface="Poppins Light"/>
                <a:ea typeface="Poppins Light"/>
                <a:cs typeface="Poppins Light"/>
                <a:sym typeface="Poppins Light"/>
              </a:rPr>
              <a:t>ilzepalmbaha.com</a:t>
            </a:r>
            <a:endParaRPr sz="2844" b="0" i="0" u="none" strike="noStrike" cap="none">
              <a:solidFill>
                <a:schemeClr val="dk1"/>
              </a:solidFill>
              <a:latin typeface="Poppins Light"/>
              <a:ea typeface="Poppins Light"/>
              <a:cs typeface="Poppins Light"/>
              <a:sym typeface="Poppins Light"/>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irsraksts">
  <p:cSld name="Virsraksts">
    <p:spTree>
      <p:nvGrpSpPr>
        <p:cNvPr id="1" name="Shape 50"/>
        <p:cNvGrpSpPr/>
        <p:nvPr/>
      </p:nvGrpSpPr>
      <p:grpSpPr>
        <a:xfrm>
          <a:off x="0" y="0"/>
          <a:ext cx="0" cy="0"/>
          <a:chOff x="0" y="0"/>
          <a:chExt cx="0" cy="0"/>
        </a:xfrm>
      </p:grpSpPr>
      <p:pic>
        <p:nvPicPr>
          <p:cNvPr id="51" name="Google Shape;51;p9"/>
          <p:cNvPicPr preferRelativeResize="0"/>
          <p:nvPr/>
        </p:nvPicPr>
        <p:blipFill rotWithShape="1">
          <a:blip r:embed="rId2">
            <a:alphaModFix/>
          </a:blip>
          <a:srcRect/>
          <a:stretch/>
        </p:blipFill>
        <p:spPr>
          <a:xfrm>
            <a:off x="-1" y="-1"/>
            <a:ext cx="34674175" cy="19504025"/>
          </a:xfrm>
          <a:prstGeom prst="rect">
            <a:avLst/>
          </a:prstGeom>
          <a:noFill/>
          <a:ln>
            <a:noFill/>
          </a:ln>
        </p:spPr>
      </p:pic>
      <p:sp>
        <p:nvSpPr>
          <p:cNvPr id="52" name="Google Shape;52;p9"/>
          <p:cNvSpPr/>
          <p:nvPr/>
        </p:nvSpPr>
        <p:spPr>
          <a:xfrm>
            <a:off x="5948392" y="3345936"/>
            <a:ext cx="22777500" cy="12812100"/>
          </a:xfrm>
          <a:prstGeom prst="ellipse">
            <a:avLst/>
          </a:prstGeom>
          <a:solidFill>
            <a:srgbClr val="FFFB7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 name="Google Shape;53;p9"/>
          <p:cNvSpPr txBox="1">
            <a:spLocks noGrp="1"/>
          </p:cNvSpPr>
          <p:nvPr>
            <p:ph type="body" idx="1"/>
          </p:nvPr>
        </p:nvSpPr>
        <p:spPr>
          <a:xfrm>
            <a:off x="6603238" y="7735094"/>
            <a:ext cx="21467700" cy="4033800"/>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2133"/>
              </a:spcBef>
              <a:spcAft>
                <a:spcPts val="0"/>
              </a:spcAft>
              <a:buClr>
                <a:schemeClr val="dk1"/>
              </a:buClr>
              <a:buSzPts val="8000"/>
              <a:buNone/>
              <a:defRPr sz="8000" b="1" i="1">
                <a:latin typeface="Poppins SemiBold"/>
                <a:ea typeface="Poppins SemiBold"/>
                <a:cs typeface="Poppins SemiBold"/>
                <a:sym typeface="Poppins SemiBold"/>
              </a:defRPr>
            </a:lvl1pPr>
            <a:lvl2pPr marL="914400" lvl="1" indent="-342900" algn="l">
              <a:lnSpc>
                <a:spcPct val="90000"/>
              </a:lnSpc>
              <a:spcBef>
                <a:spcPts val="4600"/>
              </a:spcBef>
              <a:spcAft>
                <a:spcPts val="0"/>
              </a:spcAft>
              <a:buClr>
                <a:schemeClr val="dk1"/>
              </a:buClr>
              <a:buSzPts val="1800"/>
              <a:buChar char="○"/>
              <a:defRPr/>
            </a:lvl2pPr>
            <a:lvl3pPr marL="1371600" lvl="2" indent="-342900" algn="l">
              <a:lnSpc>
                <a:spcPct val="90000"/>
              </a:lnSpc>
              <a:spcBef>
                <a:spcPts val="4600"/>
              </a:spcBef>
              <a:spcAft>
                <a:spcPts val="0"/>
              </a:spcAft>
              <a:buClr>
                <a:schemeClr val="dk1"/>
              </a:buClr>
              <a:buSzPts val="1800"/>
              <a:buChar char="■"/>
              <a:defRPr/>
            </a:lvl3pPr>
            <a:lvl4pPr marL="1828800" lvl="3" indent="-342900" algn="l">
              <a:lnSpc>
                <a:spcPct val="90000"/>
              </a:lnSpc>
              <a:spcBef>
                <a:spcPts val="4600"/>
              </a:spcBef>
              <a:spcAft>
                <a:spcPts val="0"/>
              </a:spcAft>
              <a:buClr>
                <a:schemeClr val="dk1"/>
              </a:buClr>
              <a:buSzPts val="1800"/>
              <a:buChar char="●"/>
              <a:defRPr/>
            </a:lvl4pPr>
            <a:lvl5pPr marL="2286000" lvl="4" indent="-342900" algn="l">
              <a:lnSpc>
                <a:spcPct val="90000"/>
              </a:lnSpc>
              <a:spcBef>
                <a:spcPts val="4600"/>
              </a:spcBef>
              <a:spcAft>
                <a:spcPts val="0"/>
              </a:spcAft>
              <a:buClr>
                <a:schemeClr val="dk1"/>
              </a:buClr>
              <a:buSzPts val="1800"/>
              <a:buChar char="○"/>
              <a:defRPr/>
            </a:lvl5pPr>
            <a:lvl6pPr marL="2743200" lvl="5" indent="-342900" algn="l">
              <a:lnSpc>
                <a:spcPct val="90000"/>
              </a:lnSpc>
              <a:spcBef>
                <a:spcPts val="4600"/>
              </a:spcBef>
              <a:spcAft>
                <a:spcPts val="0"/>
              </a:spcAft>
              <a:buClr>
                <a:schemeClr val="dk1"/>
              </a:buClr>
              <a:buSzPts val="1800"/>
              <a:buChar char="■"/>
              <a:defRPr/>
            </a:lvl6pPr>
            <a:lvl7pPr marL="3200400" lvl="6" indent="-342900" algn="l">
              <a:lnSpc>
                <a:spcPct val="90000"/>
              </a:lnSpc>
              <a:spcBef>
                <a:spcPts val="4600"/>
              </a:spcBef>
              <a:spcAft>
                <a:spcPts val="0"/>
              </a:spcAft>
              <a:buClr>
                <a:schemeClr val="dk1"/>
              </a:buClr>
              <a:buSzPts val="1800"/>
              <a:buChar char="●"/>
              <a:defRPr/>
            </a:lvl7pPr>
            <a:lvl8pPr marL="3657600" lvl="7" indent="-342900" algn="l">
              <a:lnSpc>
                <a:spcPct val="90000"/>
              </a:lnSpc>
              <a:spcBef>
                <a:spcPts val="4600"/>
              </a:spcBef>
              <a:spcAft>
                <a:spcPts val="0"/>
              </a:spcAft>
              <a:buClr>
                <a:schemeClr val="dk1"/>
              </a:buClr>
              <a:buSzPts val="1800"/>
              <a:buChar char="○"/>
              <a:defRPr/>
            </a:lvl8pPr>
            <a:lvl9pPr marL="4114800" lvl="8" indent="-342900" algn="l">
              <a:lnSpc>
                <a:spcPct val="90000"/>
              </a:lnSpc>
              <a:spcBef>
                <a:spcPts val="4600"/>
              </a:spcBef>
              <a:spcAft>
                <a:spcPts val="4600"/>
              </a:spcAft>
              <a:buClr>
                <a:schemeClr val="dk1"/>
              </a:buClr>
              <a:buSzPts val="1800"/>
              <a:buChar char="■"/>
              <a:defRPr/>
            </a:lvl9pPr>
          </a:lstStyle>
          <a:p>
            <a:endParaRPr/>
          </a:p>
        </p:txBody>
      </p:sp>
      <p:sp>
        <p:nvSpPr>
          <p:cNvPr id="54" name="Google Shape;54;p9"/>
          <p:cNvSpPr/>
          <p:nvPr/>
        </p:nvSpPr>
        <p:spPr>
          <a:xfrm>
            <a:off x="3787462" y="7708058"/>
            <a:ext cx="27099300" cy="4087800"/>
          </a:xfrm>
          <a:prstGeom prst="rect">
            <a:avLst/>
          </a:prstGeom>
          <a:noFill/>
          <a:ln w="571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5"/>
        <p:cNvGrpSpPr/>
        <p:nvPr/>
      </p:nvGrpSpPr>
      <p:grpSpPr>
        <a:xfrm>
          <a:off x="0" y="0"/>
          <a:ext cx="0" cy="0"/>
          <a:chOff x="0" y="0"/>
          <a:chExt cx="0" cy="0"/>
        </a:xfrm>
      </p:grpSpPr>
      <p:sp>
        <p:nvSpPr>
          <p:cNvPr id="56" name="Google Shape;56;p10"/>
          <p:cNvSpPr txBox="1">
            <a:spLocks noGrp="1"/>
          </p:cNvSpPr>
          <p:nvPr>
            <p:ph type="title"/>
          </p:nvPr>
        </p:nvSpPr>
        <p:spPr>
          <a:xfrm>
            <a:off x="1259649" y="1228600"/>
            <a:ext cx="32154300" cy="3945300"/>
          </a:xfrm>
          <a:prstGeom prst="rect">
            <a:avLst/>
          </a:prstGeom>
          <a:noFill/>
          <a:ln>
            <a:noFill/>
          </a:ln>
        </p:spPr>
        <p:txBody>
          <a:bodyPr spcFirstLastPara="1" wrap="square" lIns="0" tIns="0" rIns="0" bIns="0" anchor="t" anchorCtr="0">
            <a:noAutofit/>
          </a:bodyPr>
          <a:lstStyle>
            <a:lvl1pPr marR="0" lvl="0" algn="l">
              <a:lnSpc>
                <a:spcPct val="85000"/>
              </a:lnSpc>
              <a:spcBef>
                <a:spcPts val="0"/>
              </a:spcBef>
              <a:spcAft>
                <a:spcPts val="0"/>
              </a:spcAft>
              <a:buClr>
                <a:schemeClr val="dk1"/>
              </a:buClr>
              <a:buSzPts val="2400"/>
              <a:buFont typeface="Georgia"/>
              <a:buNone/>
              <a:defRPr sz="9101" b="0" i="0" u="none" strike="noStrike" cap="none">
                <a:solidFill>
                  <a:schemeClr val="dk1"/>
                </a:solidFill>
                <a:latin typeface="Georgia"/>
                <a:ea typeface="Georgia"/>
                <a:cs typeface="Georgia"/>
                <a:sym typeface="Georgia"/>
              </a:defRPr>
            </a:lvl1pPr>
            <a:lvl2pPr lvl="1" algn="l">
              <a:lnSpc>
                <a:spcPct val="100000"/>
              </a:lnSpc>
              <a:spcBef>
                <a:spcPts val="0"/>
              </a:spcBef>
              <a:spcAft>
                <a:spcPts val="0"/>
              </a:spcAft>
              <a:buSzPts val="1100"/>
              <a:buNone/>
              <a:defRPr sz="5310"/>
            </a:lvl2pPr>
            <a:lvl3pPr lvl="2" algn="l">
              <a:lnSpc>
                <a:spcPct val="100000"/>
              </a:lnSpc>
              <a:spcBef>
                <a:spcPts val="0"/>
              </a:spcBef>
              <a:spcAft>
                <a:spcPts val="0"/>
              </a:spcAft>
              <a:buSzPts val="1100"/>
              <a:buNone/>
              <a:defRPr sz="5310"/>
            </a:lvl3pPr>
            <a:lvl4pPr lvl="3" algn="l">
              <a:lnSpc>
                <a:spcPct val="100000"/>
              </a:lnSpc>
              <a:spcBef>
                <a:spcPts val="0"/>
              </a:spcBef>
              <a:spcAft>
                <a:spcPts val="0"/>
              </a:spcAft>
              <a:buSzPts val="1100"/>
              <a:buNone/>
              <a:defRPr sz="5310"/>
            </a:lvl4pPr>
            <a:lvl5pPr lvl="4" algn="l">
              <a:lnSpc>
                <a:spcPct val="100000"/>
              </a:lnSpc>
              <a:spcBef>
                <a:spcPts val="0"/>
              </a:spcBef>
              <a:spcAft>
                <a:spcPts val="0"/>
              </a:spcAft>
              <a:buSzPts val="1100"/>
              <a:buNone/>
              <a:defRPr sz="5310"/>
            </a:lvl5pPr>
            <a:lvl6pPr lvl="5" algn="l">
              <a:lnSpc>
                <a:spcPct val="100000"/>
              </a:lnSpc>
              <a:spcBef>
                <a:spcPts val="0"/>
              </a:spcBef>
              <a:spcAft>
                <a:spcPts val="0"/>
              </a:spcAft>
              <a:buSzPts val="1100"/>
              <a:buNone/>
              <a:defRPr sz="5310"/>
            </a:lvl6pPr>
            <a:lvl7pPr lvl="6" algn="l">
              <a:lnSpc>
                <a:spcPct val="100000"/>
              </a:lnSpc>
              <a:spcBef>
                <a:spcPts val="0"/>
              </a:spcBef>
              <a:spcAft>
                <a:spcPts val="0"/>
              </a:spcAft>
              <a:buSzPts val="1100"/>
              <a:buNone/>
              <a:defRPr sz="5310"/>
            </a:lvl7pPr>
            <a:lvl8pPr lvl="7" algn="l">
              <a:lnSpc>
                <a:spcPct val="100000"/>
              </a:lnSpc>
              <a:spcBef>
                <a:spcPts val="0"/>
              </a:spcBef>
              <a:spcAft>
                <a:spcPts val="0"/>
              </a:spcAft>
              <a:buSzPts val="1100"/>
              <a:buNone/>
              <a:defRPr sz="5310"/>
            </a:lvl8pPr>
            <a:lvl9pPr lvl="8" algn="l">
              <a:lnSpc>
                <a:spcPct val="100000"/>
              </a:lnSpc>
              <a:spcBef>
                <a:spcPts val="0"/>
              </a:spcBef>
              <a:spcAft>
                <a:spcPts val="0"/>
              </a:spcAft>
              <a:buSzPts val="1100"/>
              <a:buNone/>
              <a:defRPr sz="5310"/>
            </a:lvl9pPr>
          </a:lstStyle>
          <a:p>
            <a:endParaRPr/>
          </a:p>
        </p:txBody>
      </p:sp>
      <p:sp>
        <p:nvSpPr>
          <p:cNvPr id="57" name="Google Shape;57;p10"/>
          <p:cNvSpPr txBox="1">
            <a:spLocks noGrp="1"/>
          </p:cNvSpPr>
          <p:nvPr>
            <p:ph type="body" idx="1"/>
          </p:nvPr>
        </p:nvSpPr>
        <p:spPr>
          <a:xfrm>
            <a:off x="1259649" y="5981234"/>
            <a:ext cx="21098100" cy="11586300"/>
          </a:xfrm>
          <a:prstGeom prst="rect">
            <a:avLst/>
          </a:prstGeom>
          <a:noFill/>
          <a:ln>
            <a:noFill/>
          </a:ln>
        </p:spPr>
        <p:txBody>
          <a:bodyPr spcFirstLastPara="1" wrap="square" lIns="0" tIns="0" rIns="0" bIns="0" anchor="t" anchorCtr="0">
            <a:noAutofit/>
          </a:bodyPr>
          <a:lstStyle>
            <a:lvl1pPr marL="457200" marR="0" lvl="0" indent="-304800" algn="l">
              <a:lnSpc>
                <a:spcPct val="100000"/>
              </a:lnSpc>
              <a:spcBef>
                <a:spcPts val="0"/>
              </a:spcBef>
              <a:spcAft>
                <a:spcPts val="0"/>
              </a:spcAft>
              <a:buClr>
                <a:schemeClr val="dk1"/>
              </a:buClr>
              <a:buSzPts val="1200"/>
              <a:buFont typeface="Arial"/>
              <a:buChar char="•"/>
              <a:defRPr sz="4550" b="0" i="0" u="none" strike="noStrike" cap="none">
                <a:solidFill>
                  <a:schemeClr val="dk1"/>
                </a:solidFill>
                <a:latin typeface="Arial"/>
                <a:ea typeface="Arial"/>
                <a:cs typeface="Arial"/>
                <a:sym typeface="Arial"/>
              </a:defRPr>
            </a:lvl1pPr>
            <a:lvl2pPr marL="914400" marR="0" lvl="1" indent="-304800" algn="l">
              <a:lnSpc>
                <a:spcPct val="100000"/>
              </a:lnSpc>
              <a:spcBef>
                <a:spcPts val="1897"/>
              </a:spcBef>
              <a:spcAft>
                <a:spcPts val="0"/>
              </a:spcAft>
              <a:buClr>
                <a:schemeClr val="dk1"/>
              </a:buClr>
              <a:buSzPts val="1200"/>
              <a:buFont typeface="Arial"/>
              <a:buChar char="–"/>
              <a:defRPr sz="4550" b="0" i="0" u="none" strike="noStrike" cap="none">
                <a:solidFill>
                  <a:schemeClr val="dk1"/>
                </a:solidFill>
                <a:latin typeface="Arial"/>
                <a:ea typeface="Arial"/>
                <a:cs typeface="Arial"/>
                <a:sym typeface="Arial"/>
              </a:defRPr>
            </a:lvl2pPr>
            <a:lvl3pPr marL="1371600" marR="0" lvl="2" indent="-304800" algn="l">
              <a:lnSpc>
                <a:spcPct val="100000"/>
              </a:lnSpc>
              <a:spcBef>
                <a:spcPts val="1897"/>
              </a:spcBef>
              <a:spcAft>
                <a:spcPts val="0"/>
              </a:spcAft>
              <a:buClr>
                <a:schemeClr val="dk1"/>
              </a:buClr>
              <a:buSzPts val="1200"/>
              <a:buFont typeface="Arial"/>
              <a:buChar char="•"/>
              <a:defRPr sz="4550" b="0" i="0" u="none" strike="noStrike" cap="none">
                <a:solidFill>
                  <a:schemeClr val="dk1"/>
                </a:solidFill>
                <a:latin typeface="Arial"/>
                <a:ea typeface="Arial"/>
                <a:cs typeface="Arial"/>
                <a:sym typeface="Arial"/>
              </a:defRPr>
            </a:lvl3pPr>
            <a:lvl4pPr marL="1828800" marR="0" lvl="3" indent="-304800" algn="l">
              <a:lnSpc>
                <a:spcPct val="100000"/>
              </a:lnSpc>
              <a:spcBef>
                <a:spcPts val="1897"/>
              </a:spcBef>
              <a:spcAft>
                <a:spcPts val="0"/>
              </a:spcAft>
              <a:buClr>
                <a:schemeClr val="dk1"/>
              </a:buClr>
              <a:buSzPts val="1200"/>
              <a:buFont typeface="Arial"/>
              <a:buChar char="–"/>
              <a:defRPr sz="4550" b="0" i="0" u="none" strike="noStrike" cap="none">
                <a:solidFill>
                  <a:schemeClr val="dk1"/>
                </a:solidFill>
                <a:latin typeface="Arial"/>
                <a:ea typeface="Arial"/>
                <a:cs typeface="Arial"/>
                <a:sym typeface="Arial"/>
              </a:defRPr>
            </a:lvl4pPr>
            <a:lvl5pPr marL="2286000" marR="0" lvl="4" indent="-304800" algn="l">
              <a:lnSpc>
                <a:spcPct val="100000"/>
              </a:lnSpc>
              <a:spcBef>
                <a:spcPts val="1897"/>
              </a:spcBef>
              <a:spcAft>
                <a:spcPts val="0"/>
              </a:spcAft>
              <a:buClr>
                <a:schemeClr val="dk1"/>
              </a:buClr>
              <a:buSzPts val="1200"/>
              <a:buFont typeface="Arial"/>
              <a:buChar char="•"/>
              <a:defRPr sz="4550" b="0" i="0" u="none" strike="noStrike" cap="none">
                <a:solidFill>
                  <a:schemeClr val="dk1"/>
                </a:solidFill>
                <a:latin typeface="Arial"/>
                <a:ea typeface="Arial"/>
                <a:cs typeface="Arial"/>
                <a:sym typeface="Arial"/>
              </a:defRPr>
            </a:lvl5pPr>
            <a:lvl6pPr marL="2743200" marR="0" lvl="5" indent="-304800" algn="l">
              <a:lnSpc>
                <a:spcPct val="100000"/>
              </a:lnSpc>
              <a:spcBef>
                <a:spcPts val="1897"/>
              </a:spcBef>
              <a:spcAft>
                <a:spcPts val="0"/>
              </a:spcAft>
              <a:buClr>
                <a:schemeClr val="dk1"/>
              </a:buClr>
              <a:buSzPts val="1200"/>
              <a:buFont typeface="Arial"/>
              <a:buChar char="–"/>
              <a:defRPr sz="4550" b="0" i="0" u="none" strike="noStrike" cap="none">
                <a:solidFill>
                  <a:schemeClr val="dk1"/>
                </a:solidFill>
                <a:latin typeface="Arial"/>
                <a:ea typeface="Arial"/>
                <a:cs typeface="Arial"/>
                <a:sym typeface="Arial"/>
              </a:defRPr>
            </a:lvl6pPr>
            <a:lvl7pPr marL="3200400" marR="0" lvl="6" indent="-304800" algn="l">
              <a:lnSpc>
                <a:spcPct val="100000"/>
              </a:lnSpc>
              <a:spcBef>
                <a:spcPts val="1897"/>
              </a:spcBef>
              <a:spcAft>
                <a:spcPts val="0"/>
              </a:spcAft>
              <a:buClr>
                <a:schemeClr val="dk1"/>
              </a:buClr>
              <a:buSzPts val="1200"/>
              <a:buFont typeface="Arial"/>
              <a:buChar char="•"/>
              <a:defRPr sz="4550" b="0" i="0" u="none" strike="noStrike" cap="none">
                <a:solidFill>
                  <a:schemeClr val="dk1"/>
                </a:solidFill>
                <a:latin typeface="Arial"/>
                <a:ea typeface="Arial"/>
                <a:cs typeface="Arial"/>
                <a:sym typeface="Arial"/>
              </a:defRPr>
            </a:lvl7pPr>
            <a:lvl8pPr marL="3657600" marR="0" lvl="7" indent="-304800" algn="l">
              <a:lnSpc>
                <a:spcPct val="100000"/>
              </a:lnSpc>
              <a:spcBef>
                <a:spcPts val="1897"/>
              </a:spcBef>
              <a:spcAft>
                <a:spcPts val="0"/>
              </a:spcAft>
              <a:buClr>
                <a:schemeClr val="dk1"/>
              </a:buClr>
              <a:buSzPts val="1200"/>
              <a:buFont typeface="Arial"/>
              <a:buChar char="–"/>
              <a:defRPr sz="4550" b="0" i="0" u="none" strike="noStrike" cap="none">
                <a:solidFill>
                  <a:schemeClr val="dk1"/>
                </a:solidFill>
                <a:latin typeface="Arial"/>
                <a:ea typeface="Arial"/>
                <a:cs typeface="Arial"/>
                <a:sym typeface="Arial"/>
              </a:defRPr>
            </a:lvl8pPr>
            <a:lvl9pPr marL="4114800" marR="0" lvl="8" indent="-304800" algn="l">
              <a:lnSpc>
                <a:spcPct val="100000"/>
              </a:lnSpc>
              <a:spcBef>
                <a:spcPts val="1897"/>
              </a:spcBef>
              <a:spcAft>
                <a:spcPts val="1897"/>
              </a:spcAft>
              <a:buClr>
                <a:schemeClr val="dk1"/>
              </a:buClr>
              <a:buSzPts val="1200"/>
              <a:buFont typeface="Arial"/>
              <a:buChar char="•"/>
              <a:defRPr sz="4550" b="0" i="0" u="none" strike="noStrike" cap="none">
                <a:solidFill>
                  <a:schemeClr val="dk1"/>
                </a:solidFill>
                <a:latin typeface="Arial"/>
                <a:ea typeface="Arial"/>
                <a:cs typeface="Arial"/>
                <a:sym typeface="Arial"/>
              </a:defRPr>
            </a:lvl9pPr>
          </a:lstStyle>
          <a:p>
            <a:endParaRPr/>
          </a:p>
        </p:txBody>
      </p:sp>
      <p:sp>
        <p:nvSpPr>
          <p:cNvPr id="58" name="Google Shape;58;p10"/>
          <p:cNvSpPr txBox="1">
            <a:spLocks noGrp="1"/>
          </p:cNvSpPr>
          <p:nvPr>
            <p:ph type="sldNum" idx="12"/>
          </p:nvPr>
        </p:nvSpPr>
        <p:spPr>
          <a:xfrm>
            <a:off x="23373469" y="18463810"/>
            <a:ext cx="10040400" cy="390300"/>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600"/>
              <a:buFont typeface="Arial"/>
              <a:buNone/>
              <a:defRPr sz="2275"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600"/>
              <a:buFont typeface="Arial"/>
              <a:buNone/>
              <a:defRPr sz="2275"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600"/>
              <a:buFont typeface="Arial"/>
              <a:buNone/>
              <a:defRPr sz="2275"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600"/>
              <a:buFont typeface="Arial"/>
              <a:buNone/>
              <a:defRPr sz="2275"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600"/>
              <a:buFont typeface="Arial"/>
              <a:buNone/>
              <a:defRPr sz="2275"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600"/>
              <a:buFont typeface="Arial"/>
              <a:buNone/>
              <a:defRPr sz="2275"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600"/>
              <a:buFont typeface="Arial"/>
              <a:buNone/>
              <a:defRPr sz="2275"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600"/>
              <a:buFont typeface="Arial"/>
              <a:buNone/>
              <a:defRPr sz="2275"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600"/>
              <a:buFont typeface="Arial"/>
              <a:buNone/>
              <a:defRPr sz="2275"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23">
            <a:alphaModFix/>
          </a:blip>
          <a:stretch>
            <a:fillRect/>
          </a:stretch>
        </a:blip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181971" y="1687524"/>
            <a:ext cx="32310300" cy="2171700"/>
          </a:xfrm>
          <a:prstGeom prst="rect">
            <a:avLst/>
          </a:prstGeom>
          <a:noFill/>
          <a:ln>
            <a:noFill/>
          </a:ln>
        </p:spPr>
        <p:txBody>
          <a:bodyPr spcFirstLastPara="1" wrap="square" lIns="346675" tIns="346675" rIns="346675" bIns="346675" anchor="t" anchorCtr="0">
            <a:normAutofit/>
          </a:bodyPr>
          <a:lstStyle>
            <a:lvl1pPr marR="0" lvl="0" algn="l" rtl="0">
              <a:lnSpc>
                <a:spcPct val="100000"/>
              </a:lnSpc>
              <a:spcBef>
                <a:spcPts val="0"/>
              </a:spcBef>
              <a:spcAft>
                <a:spcPts val="0"/>
              </a:spcAft>
              <a:buClr>
                <a:schemeClr val="dk1"/>
              </a:buClr>
              <a:buSzPts val="10600"/>
              <a:buFont typeface="Arial"/>
              <a:buNone/>
              <a:defRPr sz="10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10600"/>
              <a:buFont typeface="Arial"/>
              <a:buNone/>
              <a:defRPr sz="10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0600"/>
              <a:buFont typeface="Arial"/>
              <a:buNone/>
              <a:defRPr sz="10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0600"/>
              <a:buFont typeface="Arial"/>
              <a:buNone/>
              <a:defRPr sz="10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0600"/>
              <a:buFont typeface="Arial"/>
              <a:buNone/>
              <a:defRPr sz="10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0600"/>
              <a:buFont typeface="Arial"/>
              <a:buNone/>
              <a:defRPr sz="10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0600"/>
              <a:buFont typeface="Arial"/>
              <a:buNone/>
              <a:defRPr sz="10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0600"/>
              <a:buFont typeface="Arial"/>
              <a:buNone/>
              <a:defRPr sz="10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0600"/>
              <a:buFont typeface="Arial"/>
              <a:buNone/>
              <a:defRPr sz="10600" b="0" i="0" u="none" strike="noStrike" cap="none">
                <a:solidFill>
                  <a:schemeClr val="dk1"/>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181971" y="4370157"/>
            <a:ext cx="32310300" cy="12954900"/>
          </a:xfrm>
          <a:prstGeom prst="rect">
            <a:avLst/>
          </a:prstGeom>
          <a:noFill/>
          <a:ln>
            <a:noFill/>
          </a:ln>
        </p:spPr>
        <p:txBody>
          <a:bodyPr spcFirstLastPara="1" wrap="square" lIns="346675" tIns="346675" rIns="346675" bIns="346675" anchor="t" anchorCtr="0">
            <a:normAutofit/>
          </a:bodyPr>
          <a:lstStyle>
            <a:lvl1pPr marL="457200" marR="0" lvl="0" indent="-660400" algn="l" rtl="0">
              <a:lnSpc>
                <a:spcPct val="115000"/>
              </a:lnSpc>
              <a:spcBef>
                <a:spcPts val="0"/>
              </a:spcBef>
              <a:spcAft>
                <a:spcPts val="0"/>
              </a:spcAft>
              <a:buClr>
                <a:schemeClr val="dk2"/>
              </a:buClr>
              <a:buSzPts val="6800"/>
              <a:buFont typeface="Arial"/>
              <a:buChar char="●"/>
              <a:defRPr sz="6800" b="0" i="0" u="none" strike="noStrike" cap="none">
                <a:solidFill>
                  <a:schemeClr val="dk2"/>
                </a:solidFill>
                <a:latin typeface="Arial"/>
                <a:ea typeface="Arial"/>
                <a:cs typeface="Arial"/>
                <a:sym typeface="Arial"/>
              </a:defRPr>
            </a:lvl1pPr>
            <a:lvl2pPr marL="914400" marR="0" lvl="1" indent="-565150" algn="l" rtl="0">
              <a:lnSpc>
                <a:spcPct val="115000"/>
              </a:lnSpc>
              <a:spcBef>
                <a:spcPts val="0"/>
              </a:spcBef>
              <a:spcAft>
                <a:spcPts val="0"/>
              </a:spcAft>
              <a:buClr>
                <a:schemeClr val="dk2"/>
              </a:buClr>
              <a:buSzPts val="5300"/>
              <a:buFont typeface="Arial"/>
              <a:buChar char="○"/>
              <a:defRPr sz="5300" b="0" i="0" u="none" strike="noStrike" cap="none">
                <a:solidFill>
                  <a:schemeClr val="dk2"/>
                </a:solidFill>
                <a:latin typeface="Arial"/>
                <a:ea typeface="Arial"/>
                <a:cs typeface="Arial"/>
                <a:sym typeface="Arial"/>
              </a:defRPr>
            </a:lvl2pPr>
            <a:lvl3pPr marL="1371600" marR="0" lvl="2" indent="-565150" algn="l" rtl="0">
              <a:lnSpc>
                <a:spcPct val="115000"/>
              </a:lnSpc>
              <a:spcBef>
                <a:spcPts val="0"/>
              </a:spcBef>
              <a:spcAft>
                <a:spcPts val="0"/>
              </a:spcAft>
              <a:buClr>
                <a:schemeClr val="dk2"/>
              </a:buClr>
              <a:buSzPts val="5300"/>
              <a:buFont typeface="Arial"/>
              <a:buChar char="■"/>
              <a:defRPr sz="5300" b="0" i="0" u="none" strike="noStrike" cap="none">
                <a:solidFill>
                  <a:schemeClr val="dk2"/>
                </a:solidFill>
                <a:latin typeface="Arial"/>
                <a:ea typeface="Arial"/>
                <a:cs typeface="Arial"/>
                <a:sym typeface="Arial"/>
              </a:defRPr>
            </a:lvl3pPr>
            <a:lvl4pPr marL="1828800" marR="0" lvl="3" indent="-565150" algn="l" rtl="0">
              <a:lnSpc>
                <a:spcPct val="115000"/>
              </a:lnSpc>
              <a:spcBef>
                <a:spcPts val="0"/>
              </a:spcBef>
              <a:spcAft>
                <a:spcPts val="0"/>
              </a:spcAft>
              <a:buClr>
                <a:schemeClr val="dk2"/>
              </a:buClr>
              <a:buSzPts val="5300"/>
              <a:buFont typeface="Arial"/>
              <a:buChar char="●"/>
              <a:defRPr sz="5300" b="0" i="0" u="none" strike="noStrike" cap="none">
                <a:solidFill>
                  <a:schemeClr val="dk2"/>
                </a:solidFill>
                <a:latin typeface="Arial"/>
                <a:ea typeface="Arial"/>
                <a:cs typeface="Arial"/>
                <a:sym typeface="Arial"/>
              </a:defRPr>
            </a:lvl4pPr>
            <a:lvl5pPr marL="2286000" marR="0" lvl="4" indent="-565150" algn="l" rtl="0">
              <a:lnSpc>
                <a:spcPct val="115000"/>
              </a:lnSpc>
              <a:spcBef>
                <a:spcPts val="0"/>
              </a:spcBef>
              <a:spcAft>
                <a:spcPts val="0"/>
              </a:spcAft>
              <a:buClr>
                <a:schemeClr val="dk2"/>
              </a:buClr>
              <a:buSzPts val="5300"/>
              <a:buFont typeface="Arial"/>
              <a:buChar char="○"/>
              <a:defRPr sz="5300" b="0" i="0" u="none" strike="noStrike" cap="none">
                <a:solidFill>
                  <a:schemeClr val="dk2"/>
                </a:solidFill>
                <a:latin typeface="Arial"/>
                <a:ea typeface="Arial"/>
                <a:cs typeface="Arial"/>
                <a:sym typeface="Arial"/>
              </a:defRPr>
            </a:lvl5pPr>
            <a:lvl6pPr marL="2743200" marR="0" lvl="5" indent="-565150" algn="l" rtl="0">
              <a:lnSpc>
                <a:spcPct val="115000"/>
              </a:lnSpc>
              <a:spcBef>
                <a:spcPts val="0"/>
              </a:spcBef>
              <a:spcAft>
                <a:spcPts val="0"/>
              </a:spcAft>
              <a:buClr>
                <a:schemeClr val="dk2"/>
              </a:buClr>
              <a:buSzPts val="5300"/>
              <a:buFont typeface="Arial"/>
              <a:buChar char="■"/>
              <a:defRPr sz="5300" b="0" i="0" u="none" strike="noStrike" cap="none">
                <a:solidFill>
                  <a:schemeClr val="dk2"/>
                </a:solidFill>
                <a:latin typeface="Arial"/>
                <a:ea typeface="Arial"/>
                <a:cs typeface="Arial"/>
                <a:sym typeface="Arial"/>
              </a:defRPr>
            </a:lvl6pPr>
            <a:lvl7pPr marL="3200400" marR="0" lvl="6" indent="-565150" algn="l" rtl="0">
              <a:lnSpc>
                <a:spcPct val="115000"/>
              </a:lnSpc>
              <a:spcBef>
                <a:spcPts val="0"/>
              </a:spcBef>
              <a:spcAft>
                <a:spcPts val="0"/>
              </a:spcAft>
              <a:buClr>
                <a:schemeClr val="dk2"/>
              </a:buClr>
              <a:buSzPts val="5300"/>
              <a:buFont typeface="Arial"/>
              <a:buChar char="●"/>
              <a:defRPr sz="5300" b="0" i="0" u="none" strike="noStrike" cap="none">
                <a:solidFill>
                  <a:schemeClr val="dk2"/>
                </a:solidFill>
                <a:latin typeface="Arial"/>
                <a:ea typeface="Arial"/>
                <a:cs typeface="Arial"/>
                <a:sym typeface="Arial"/>
              </a:defRPr>
            </a:lvl7pPr>
            <a:lvl8pPr marL="3657600" marR="0" lvl="7" indent="-565150" algn="l" rtl="0">
              <a:lnSpc>
                <a:spcPct val="115000"/>
              </a:lnSpc>
              <a:spcBef>
                <a:spcPts val="0"/>
              </a:spcBef>
              <a:spcAft>
                <a:spcPts val="0"/>
              </a:spcAft>
              <a:buClr>
                <a:schemeClr val="dk2"/>
              </a:buClr>
              <a:buSzPts val="5300"/>
              <a:buFont typeface="Arial"/>
              <a:buChar char="○"/>
              <a:defRPr sz="5300" b="0" i="0" u="none" strike="noStrike" cap="none">
                <a:solidFill>
                  <a:schemeClr val="dk2"/>
                </a:solidFill>
                <a:latin typeface="Arial"/>
                <a:ea typeface="Arial"/>
                <a:cs typeface="Arial"/>
                <a:sym typeface="Arial"/>
              </a:defRPr>
            </a:lvl8pPr>
            <a:lvl9pPr marL="4114800" marR="0" lvl="8" indent="-565150" algn="l" rtl="0">
              <a:lnSpc>
                <a:spcPct val="115000"/>
              </a:lnSpc>
              <a:spcBef>
                <a:spcPts val="0"/>
              </a:spcBef>
              <a:spcAft>
                <a:spcPts val="0"/>
              </a:spcAft>
              <a:buClr>
                <a:schemeClr val="dk2"/>
              </a:buClr>
              <a:buSzPts val="5300"/>
              <a:buFont typeface="Arial"/>
              <a:buChar char="■"/>
              <a:defRPr sz="5300" b="0" i="0" u="none" strike="noStrike" cap="none">
                <a:solidFill>
                  <a:schemeClr val="dk2"/>
                </a:solidFill>
                <a:latin typeface="Arial"/>
                <a:ea typeface="Arial"/>
                <a:cs typeface="Arial"/>
                <a:sym typeface="Arial"/>
              </a:defRPr>
            </a:lvl9pPr>
          </a:lstStyle>
          <a:p>
            <a:endParaRPr/>
          </a:p>
        </p:txBody>
      </p:sp>
      <p:sp>
        <p:nvSpPr>
          <p:cNvPr id="12" name="Google Shape;12;p1"/>
          <p:cNvSpPr txBox="1">
            <a:spLocks noGrp="1"/>
          </p:cNvSpPr>
          <p:nvPr>
            <p:ph type="sldNum" idx="12"/>
          </p:nvPr>
        </p:nvSpPr>
        <p:spPr>
          <a:xfrm>
            <a:off x="32127678" y="17682803"/>
            <a:ext cx="2080800" cy="1492500"/>
          </a:xfrm>
          <a:prstGeom prst="rect">
            <a:avLst/>
          </a:prstGeom>
          <a:noFill/>
          <a:ln>
            <a:noFill/>
          </a:ln>
        </p:spPr>
        <p:txBody>
          <a:bodyPr spcFirstLastPara="1" wrap="square" lIns="346675" tIns="346675" rIns="346675" bIns="346675" anchor="ctr" anchorCtr="0">
            <a:normAutofit/>
          </a:bodyPr>
          <a:lstStyle>
            <a:lvl1pPr marL="0" marR="0" lvl="0" indent="0" algn="r" rtl="0">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3800"/>
              <a:buFont typeface="Arial"/>
              <a:buNone/>
              <a:defRPr sz="38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16.xml.rels><?xml version="1.0" encoding="UTF-8" standalone="yes"?>
<Relationships xmlns="http://schemas.openxmlformats.org/package/2006/relationships"><Relationship Id="rId3" Type="http://schemas.openxmlformats.org/officeDocument/2006/relationships/hyperlink" Target="https://chat.openai.com/g/g-7ytGE8k6i-python-gpt"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numpy.org" TargetMode="External"/><Relationship Id="rId7"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matplotlib.org" TargetMode="External"/><Relationship Id="rId5" Type="http://schemas.openxmlformats.org/officeDocument/2006/relationships/hyperlink" Target="https://www.scipy.org" TargetMode="External"/><Relationship Id="rId4" Type="http://schemas.openxmlformats.org/officeDocument/2006/relationships/hyperlink" Target="https://pandas.pydata.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8" Type="http://schemas.openxmlformats.org/officeDocument/2006/relationships/hyperlink" Target="https://zapier.com/blog/automate-employee-onboarding-offboarding/?ck_subscriber_id=912492253&amp;utm_source=convertkit&amp;utm_medium=email&amp;utm_campaign=can%20you%20remind%20me?%20-%2011891832" TargetMode="External"/><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hyperlink" Target="https://zapier.com/blog/automate-employee-onboarding-offboarding/?ck_subscriber_id=912492253&amp;utm_source=convertkit&amp;utm_medium=email&amp;utm_campaign=can%20you%20remind%20me?%20-%2011891832"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hyperlink" Target="https://miro.com/app/board/o9J_klXb34c=/"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www.ilzepalmbaha.com/" TargetMode="External"/><Relationship Id="rId7"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hyperlink" Target="mailto:ilze@ilzepalmbaha.com" TargetMode="External"/><Relationship Id="rId9" Type="http://schemas.openxmlformats.org/officeDocument/2006/relationships/image" Target="../media/image33.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06"/>
        <p:cNvGrpSpPr/>
        <p:nvPr/>
      </p:nvGrpSpPr>
      <p:grpSpPr>
        <a:xfrm>
          <a:off x="0" y="0"/>
          <a:ext cx="0" cy="0"/>
          <a:chOff x="0" y="0"/>
          <a:chExt cx="0" cy="0"/>
        </a:xfrm>
      </p:grpSpPr>
      <p:sp>
        <p:nvSpPr>
          <p:cNvPr id="107" name="Google Shape;107;p23"/>
          <p:cNvSpPr/>
          <p:nvPr/>
        </p:nvSpPr>
        <p:spPr>
          <a:xfrm>
            <a:off x="20215825" y="1847713"/>
            <a:ext cx="9592200" cy="13748700"/>
          </a:xfrm>
          <a:prstGeom prst="rect">
            <a:avLst/>
          </a:prstGeom>
          <a:solidFill>
            <a:srgbClr val="FFC70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p23"/>
          <p:cNvSpPr txBox="1">
            <a:spLocks noGrp="1"/>
          </p:cNvSpPr>
          <p:nvPr>
            <p:ph type="ctrTitle"/>
          </p:nvPr>
        </p:nvSpPr>
        <p:spPr>
          <a:xfrm>
            <a:off x="2637450" y="11755225"/>
            <a:ext cx="17231400" cy="4378200"/>
          </a:xfrm>
          <a:prstGeom prst="rect">
            <a:avLst/>
          </a:prstGeom>
          <a:noFill/>
          <a:ln>
            <a:noFill/>
          </a:ln>
        </p:spPr>
        <p:txBody>
          <a:bodyPr spcFirstLastPara="1" wrap="square" lIns="360000" tIns="360000" rIns="360000" bIns="252000" anchor="b" anchorCtr="0">
            <a:noAutofit/>
          </a:bodyPr>
          <a:lstStyle/>
          <a:p>
            <a:pPr marL="0" lvl="0" indent="0" algn="l" rtl="0">
              <a:lnSpc>
                <a:spcPct val="90000"/>
              </a:lnSpc>
              <a:spcBef>
                <a:spcPts val="0"/>
              </a:spcBef>
              <a:spcAft>
                <a:spcPts val="0"/>
              </a:spcAft>
              <a:buClr>
                <a:schemeClr val="dk1"/>
              </a:buClr>
              <a:buSzPts val="10000"/>
              <a:buFont typeface="Poppins Medium"/>
              <a:buNone/>
            </a:pPr>
            <a:endParaRPr sz="8400" b="1">
              <a:latin typeface="Montserrat"/>
              <a:ea typeface="Montserrat"/>
              <a:cs typeface="Montserrat"/>
              <a:sym typeface="Montserrat"/>
            </a:endParaRPr>
          </a:p>
          <a:p>
            <a:pPr marL="0" lvl="0" indent="0" algn="ctr" rtl="0">
              <a:lnSpc>
                <a:spcPct val="90000"/>
              </a:lnSpc>
              <a:spcBef>
                <a:spcPts val="0"/>
              </a:spcBef>
              <a:spcAft>
                <a:spcPts val="0"/>
              </a:spcAft>
              <a:buClr>
                <a:schemeClr val="dk1"/>
              </a:buClr>
              <a:buSzPts val="10000"/>
              <a:buFont typeface="Poppins Medium"/>
              <a:buNone/>
            </a:pPr>
            <a:endParaRPr sz="8400" b="1">
              <a:latin typeface="Montserrat"/>
              <a:ea typeface="Montserrat"/>
              <a:cs typeface="Montserrat"/>
              <a:sym typeface="Montserrat"/>
            </a:endParaRPr>
          </a:p>
          <a:p>
            <a:pPr marL="0" lvl="0" indent="0" algn="ctr" rtl="0">
              <a:lnSpc>
                <a:spcPct val="90000"/>
              </a:lnSpc>
              <a:spcBef>
                <a:spcPts val="0"/>
              </a:spcBef>
              <a:spcAft>
                <a:spcPts val="0"/>
              </a:spcAft>
              <a:buClr>
                <a:schemeClr val="dk1"/>
              </a:buClr>
              <a:buSzPts val="10000"/>
              <a:buFont typeface="Poppins Medium"/>
              <a:buNone/>
            </a:pPr>
            <a:endParaRPr sz="8400" b="1">
              <a:latin typeface="Montserrat"/>
              <a:ea typeface="Montserrat"/>
              <a:cs typeface="Montserrat"/>
              <a:sym typeface="Montserrat"/>
            </a:endParaRPr>
          </a:p>
          <a:p>
            <a:pPr marL="0" lvl="0" indent="0" algn="ctr" rtl="0">
              <a:lnSpc>
                <a:spcPct val="90000"/>
              </a:lnSpc>
              <a:spcBef>
                <a:spcPts val="0"/>
              </a:spcBef>
              <a:spcAft>
                <a:spcPts val="0"/>
              </a:spcAft>
              <a:buClr>
                <a:schemeClr val="dk1"/>
              </a:buClr>
              <a:buSzPts val="10000"/>
              <a:buFont typeface="Poppins Medium"/>
              <a:buNone/>
            </a:pPr>
            <a:endParaRPr sz="8400" b="1">
              <a:latin typeface="Montserrat"/>
              <a:ea typeface="Montserrat"/>
              <a:cs typeface="Montserrat"/>
              <a:sym typeface="Montserrat"/>
            </a:endParaRPr>
          </a:p>
          <a:p>
            <a:pPr marL="0" lvl="0" indent="0" algn="ctr" rtl="0">
              <a:lnSpc>
                <a:spcPct val="90000"/>
              </a:lnSpc>
              <a:spcBef>
                <a:spcPts val="0"/>
              </a:spcBef>
              <a:spcAft>
                <a:spcPts val="0"/>
              </a:spcAft>
              <a:buClr>
                <a:schemeClr val="dk1"/>
              </a:buClr>
              <a:buSzPts val="10000"/>
              <a:buFont typeface="Poppins Medium"/>
              <a:buNone/>
            </a:pPr>
            <a:endParaRPr sz="8400" b="1">
              <a:latin typeface="Montserrat"/>
              <a:ea typeface="Montserrat"/>
              <a:cs typeface="Montserrat"/>
              <a:sym typeface="Montserrat"/>
            </a:endParaRPr>
          </a:p>
          <a:p>
            <a:pPr marL="0" lvl="0" indent="0" algn="ctr" rtl="0">
              <a:lnSpc>
                <a:spcPct val="90000"/>
              </a:lnSpc>
              <a:spcBef>
                <a:spcPts val="0"/>
              </a:spcBef>
              <a:spcAft>
                <a:spcPts val="0"/>
              </a:spcAft>
              <a:buClr>
                <a:schemeClr val="dk1"/>
              </a:buClr>
              <a:buSzPts val="10000"/>
              <a:buFont typeface="Poppins Medium"/>
              <a:buNone/>
            </a:pPr>
            <a:r>
              <a:rPr lang="en-US" sz="8400" b="1">
                <a:latin typeface="Montserrat"/>
                <a:ea typeface="Montserrat"/>
                <a:cs typeface="Montserrat"/>
                <a:sym typeface="Montserrat"/>
              </a:rPr>
              <a:t>AI &amp; Automation: </a:t>
            </a:r>
            <a:endParaRPr sz="8400" b="1">
              <a:latin typeface="Montserrat"/>
              <a:ea typeface="Montserrat"/>
              <a:cs typeface="Montserrat"/>
              <a:sym typeface="Montserrat"/>
            </a:endParaRPr>
          </a:p>
          <a:p>
            <a:pPr marL="0" lvl="0" indent="0" algn="ctr" rtl="0">
              <a:lnSpc>
                <a:spcPct val="90000"/>
              </a:lnSpc>
              <a:spcBef>
                <a:spcPts val="0"/>
              </a:spcBef>
              <a:spcAft>
                <a:spcPts val="0"/>
              </a:spcAft>
              <a:buClr>
                <a:schemeClr val="dk1"/>
              </a:buClr>
              <a:buSzPts val="10000"/>
              <a:buFont typeface="Poppins Medium"/>
              <a:buNone/>
            </a:pPr>
            <a:r>
              <a:rPr lang="en-US" sz="8400" b="1">
                <a:latin typeface="Montserrat"/>
                <a:ea typeface="Montserrat"/>
                <a:cs typeface="Montserrat"/>
                <a:sym typeface="Montserrat"/>
              </a:rPr>
              <a:t>Your Competitive Edge in the Digital Age</a:t>
            </a:r>
            <a:r>
              <a:rPr lang="en-US" sz="8400">
                <a:latin typeface="Montserrat"/>
                <a:ea typeface="Montserrat"/>
                <a:cs typeface="Montserrat"/>
                <a:sym typeface="Montserrat"/>
              </a:rPr>
              <a:t> </a:t>
            </a:r>
            <a:endParaRPr sz="8400">
              <a:latin typeface="Montserrat"/>
              <a:ea typeface="Montserrat"/>
              <a:cs typeface="Montserrat"/>
              <a:sym typeface="Montserrat"/>
            </a:endParaRPr>
          </a:p>
          <a:p>
            <a:pPr marL="0" lvl="0" indent="0" algn="ctr" rtl="0">
              <a:lnSpc>
                <a:spcPct val="90000"/>
              </a:lnSpc>
              <a:spcBef>
                <a:spcPts val="0"/>
              </a:spcBef>
              <a:spcAft>
                <a:spcPts val="0"/>
              </a:spcAft>
              <a:buClr>
                <a:schemeClr val="dk1"/>
              </a:buClr>
              <a:buSzPts val="10000"/>
              <a:buFont typeface="Poppins Medium"/>
              <a:buNone/>
            </a:pPr>
            <a:endParaRPr sz="9600">
              <a:latin typeface="Montserrat"/>
              <a:ea typeface="Montserrat"/>
              <a:cs typeface="Montserrat"/>
              <a:sym typeface="Montserrat"/>
            </a:endParaRPr>
          </a:p>
          <a:p>
            <a:pPr marL="0" lvl="0" indent="0" algn="ctr" rtl="0">
              <a:lnSpc>
                <a:spcPct val="90000"/>
              </a:lnSpc>
              <a:spcBef>
                <a:spcPts val="0"/>
              </a:spcBef>
              <a:spcAft>
                <a:spcPts val="0"/>
              </a:spcAft>
              <a:buClr>
                <a:schemeClr val="dk1"/>
              </a:buClr>
              <a:buSzPts val="10000"/>
              <a:buFont typeface="Poppins Medium"/>
              <a:buNone/>
            </a:pPr>
            <a:r>
              <a:rPr lang="en-US" sz="8000" b="1">
                <a:solidFill>
                  <a:srgbClr val="FFC706"/>
                </a:solidFill>
                <a:latin typeface="Montserrat"/>
                <a:ea typeface="Montserrat"/>
                <a:cs typeface="Montserrat"/>
                <a:sym typeface="Montserrat"/>
              </a:rPr>
              <a:t>Madrid, September 2024</a:t>
            </a:r>
            <a:endParaRPr sz="8000" b="1">
              <a:solidFill>
                <a:srgbClr val="FFC706"/>
              </a:solidFill>
              <a:latin typeface="Montserrat"/>
              <a:ea typeface="Montserrat"/>
              <a:cs typeface="Montserrat"/>
              <a:sym typeface="Montserrat"/>
            </a:endParaRPr>
          </a:p>
          <a:p>
            <a:pPr marL="0" lvl="0" indent="0" algn="ctr" rtl="0">
              <a:lnSpc>
                <a:spcPct val="90000"/>
              </a:lnSpc>
              <a:spcBef>
                <a:spcPts val="0"/>
              </a:spcBef>
              <a:spcAft>
                <a:spcPts val="0"/>
              </a:spcAft>
              <a:buClr>
                <a:schemeClr val="dk1"/>
              </a:buClr>
              <a:buSzPts val="10000"/>
              <a:buFont typeface="Poppins Medium"/>
              <a:buNone/>
            </a:pPr>
            <a:endParaRPr sz="9600" b="1">
              <a:latin typeface="Montserrat"/>
              <a:ea typeface="Montserrat"/>
              <a:cs typeface="Montserrat"/>
              <a:sym typeface="Montserrat"/>
            </a:endParaRPr>
          </a:p>
          <a:p>
            <a:pPr marL="0" lvl="0" indent="0" algn="ctr" rtl="0">
              <a:lnSpc>
                <a:spcPct val="90000"/>
              </a:lnSpc>
              <a:spcBef>
                <a:spcPts val="0"/>
              </a:spcBef>
              <a:spcAft>
                <a:spcPts val="0"/>
              </a:spcAft>
              <a:buClr>
                <a:schemeClr val="dk1"/>
              </a:buClr>
              <a:buSzPts val="10000"/>
              <a:buFont typeface="Poppins Medium"/>
              <a:buNone/>
            </a:pPr>
            <a:endParaRPr sz="9600" b="1">
              <a:latin typeface="Montserrat"/>
              <a:ea typeface="Montserrat"/>
              <a:cs typeface="Montserrat"/>
              <a:sym typeface="Montserrat"/>
            </a:endParaRPr>
          </a:p>
        </p:txBody>
      </p:sp>
      <p:sp>
        <p:nvSpPr>
          <p:cNvPr id="109" name="Google Shape;109;p23"/>
          <p:cNvSpPr txBox="1"/>
          <p:nvPr/>
        </p:nvSpPr>
        <p:spPr>
          <a:xfrm>
            <a:off x="2637450" y="15596425"/>
            <a:ext cx="16116300" cy="2956200"/>
          </a:xfrm>
          <a:prstGeom prst="rect">
            <a:avLst/>
          </a:prstGeom>
          <a:noFill/>
          <a:ln>
            <a:noFill/>
          </a:ln>
        </p:spPr>
        <p:txBody>
          <a:bodyPr spcFirstLastPara="1" wrap="square" lIns="360000" tIns="45700" rIns="91425" bIns="45700" anchor="ctr" anchorCtr="0">
            <a:noAutofit/>
          </a:bodyPr>
          <a:lstStyle/>
          <a:p>
            <a:pPr marL="0" marR="0" lvl="0" indent="0" algn="l" rtl="0">
              <a:lnSpc>
                <a:spcPct val="90000"/>
              </a:lnSpc>
              <a:spcBef>
                <a:spcPts val="0"/>
              </a:spcBef>
              <a:spcAft>
                <a:spcPts val="0"/>
              </a:spcAft>
              <a:buClr>
                <a:schemeClr val="dk1"/>
              </a:buClr>
              <a:buSzPts val="5119"/>
              <a:buFont typeface="Arial"/>
              <a:buNone/>
            </a:pPr>
            <a:endParaRPr sz="3200">
              <a:solidFill>
                <a:schemeClr val="dk1"/>
              </a:solidFill>
              <a:latin typeface="Montserrat"/>
              <a:ea typeface="Montserrat"/>
              <a:cs typeface="Montserrat"/>
              <a:sym typeface="Montserrat"/>
            </a:endParaRPr>
          </a:p>
          <a:p>
            <a:pPr marL="0" marR="0" lvl="0" indent="0" algn="l" rtl="0">
              <a:lnSpc>
                <a:spcPct val="90000"/>
              </a:lnSpc>
              <a:spcBef>
                <a:spcPts val="0"/>
              </a:spcBef>
              <a:spcAft>
                <a:spcPts val="0"/>
              </a:spcAft>
              <a:buClr>
                <a:schemeClr val="dk1"/>
              </a:buClr>
              <a:buSzPts val="5119"/>
              <a:buFont typeface="Arial"/>
              <a:buNone/>
            </a:pPr>
            <a:endParaRPr sz="3200">
              <a:solidFill>
                <a:schemeClr val="dk1"/>
              </a:solidFill>
              <a:latin typeface="Montserrat"/>
              <a:ea typeface="Montserrat"/>
              <a:cs typeface="Montserrat"/>
              <a:sym typeface="Montserrat"/>
            </a:endParaRPr>
          </a:p>
          <a:p>
            <a:pPr marL="0" marR="0" lvl="0" indent="0" algn="l" rtl="0">
              <a:lnSpc>
                <a:spcPct val="90000"/>
              </a:lnSpc>
              <a:spcBef>
                <a:spcPts val="0"/>
              </a:spcBef>
              <a:spcAft>
                <a:spcPts val="0"/>
              </a:spcAft>
              <a:buClr>
                <a:schemeClr val="dk1"/>
              </a:buClr>
              <a:buSzPts val="5119"/>
              <a:buFont typeface="Arial"/>
              <a:buNone/>
            </a:pPr>
            <a:endParaRPr sz="3200">
              <a:solidFill>
                <a:schemeClr val="dk1"/>
              </a:solidFill>
              <a:latin typeface="Montserrat"/>
              <a:ea typeface="Montserrat"/>
              <a:cs typeface="Montserrat"/>
              <a:sym typeface="Montserrat"/>
            </a:endParaRPr>
          </a:p>
          <a:p>
            <a:pPr marL="0" marR="0" lvl="0" indent="0" algn="l" rtl="0">
              <a:lnSpc>
                <a:spcPct val="90000"/>
              </a:lnSpc>
              <a:spcBef>
                <a:spcPts val="0"/>
              </a:spcBef>
              <a:spcAft>
                <a:spcPts val="0"/>
              </a:spcAft>
              <a:buClr>
                <a:schemeClr val="dk1"/>
              </a:buClr>
              <a:buSzPts val="5119"/>
              <a:buFont typeface="Arial"/>
              <a:buNone/>
            </a:pPr>
            <a:endParaRPr sz="3200">
              <a:solidFill>
                <a:schemeClr val="dk1"/>
              </a:solidFill>
              <a:latin typeface="Montserrat"/>
              <a:ea typeface="Montserrat"/>
              <a:cs typeface="Montserrat"/>
              <a:sym typeface="Montserrat"/>
            </a:endParaRPr>
          </a:p>
          <a:p>
            <a:pPr marL="0" marR="0" lvl="0" indent="0" algn="l" rtl="0">
              <a:lnSpc>
                <a:spcPct val="90000"/>
              </a:lnSpc>
              <a:spcBef>
                <a:spcPts val="0"/>
              </a:spcBef>
              <a:spcAft>
                <a:spcPts val="0"/>
              </a:spcAft>
              <a:buClr>
                <a:schemeClr val="dk1"/>
              </a:buClr>
              <a:buSzPts val="5119"/>
              <a:buFont typeface="Arial"/>
              <a:buNone/>
            </a:pPr>
            <a:endParaRPr sz="3200">
              <a:solidFill>
                <a:schemeClr val="dk1"/>
              </a:solidFill>
              <a:latin typeface="Montserrat"/>
              <a:ea typeface="Montserrat"/>
              <a:cs typeface="Montserrat"/>
              <a:sym typeface="Montserrat"/>
            </a:endParaRPr>
          </a:p>
          <a:p>
            <a:pPr marL="0" marR="0" lvl="0" indent="0" algn="l" rtl="0">
              <a:lnSpc>
                <a:spcPct val="90000"/>
              </a:lnSpc>
              <a:spcBef>
                <a:spcPts val="0"/>
              </a:spcBef>
              <a:spcAft>
                <a:spcPts val="0"/>
              </a:spcAft>
              <a:buClr>
                <a:schemeClr val="dk1"/>
              </a:buClr>
              <a:buSzPts val="5119"/>
              <a:buFont typeface="Arial"/>
              <a:buNone/>
            </a:pPr>
            <a:r>
              <a:rPr lang="en-US" sz="3200">
                <a:solidFill>
                  <a:schemeClr val="dk1"/>
                </a:solidFill>
                <a:latin typeface="Montserrat"/>
                <a:ea typeface="Montserrat"/>
                <a:cs typeface="Montserrat"/>
                <a:sym typeface="Montserrat"/>
              </a:rPr>
              <a:t>ILZE PALMBAHA</a:t>
            </a:r>
            <a:endParaRPr sz="3200" b="0" i="0" u="none" strike="noStrike" cap="none">
              <a:solidFill>
                <a:schemeClr val="dk1"/>
              </a:solidFill>
              <a:latin typeface="Montserrat"/>
              <a:ea typeface="Montserrat"/>
              <a:cs typeface="Montserrat"/>
              <a:sym typeface="Montserrat"/>
            </a:endParaRPr>
          </a:p>
          <a:p>
            <a:pPr marL="0" marR="0" lvl="0" indent="0" algn="l" rtl="0">
              <a:lnSpc>
                <a:spcPct val="90000"/>
              </a:lnSpc>
              <a:spcBef>
                <a:spcPts val="0"/>
              </a:spcBef>
              <a:spcAft>
                <a:spcPts val="0"/>
              </a:spcAft>
              <a:buClr>
                <a:schemeClr val="dk1"/>
              </a:buClr>
              <a:buSzPts val="5119"/>
              <a:buFont typeface="Arial"/>
              <a:buNone/>
            </a:pPr>
            <a:endParaRPr sz="3200" b="0" i="0" u="none" strike="noStrike" cap="none">
              <a:solidFill>
                <a:schemeClr val="dk1"/>
              </a:solidFill>
              <a:latin typeface="Montserrat"/>
              <a:ea typeface="Montserrat"/>
              <a:cs typeface="Montserrat"/>
              <a:sym typeface="Montserrat"/>
            </a:endParaRPr>
          </a:p>
        </p:txBody>
      </p:sp>
      <p:pic>
        <p:nvPicPr>
          <p:cNvPr id="110" name="Google Shape;110;p23"/>
          <p:cNvPicPr preferRelativeResize="0"/>
          <p:nvPr/>
        </p:nvPicPr>
        <p:blipFill rotWithShape="1">
          <a:blip r:embed="rId3">
            <a:alphaModFix/>
          </a:blip>
          <a:srcRect/>
          <a:stretch/>
        </p:blipFill>
        <p:spPr>
          <a:xfrm>
            <a:off x="2894036" y="979100"/>
            <a:ext cx="2179549" cy="2176850"/>
          </a:xfrm>
          <a:prstGeom prst="rect">
            <a:avLst/>
          </a:prstGeom>
          <a:noFill/>
          <a:ln>
            <a:noFill/>
          </a:ln>
        </p:spPr>
      </p:pic>
      <p:pic>
        <p:nvPicPr>
          <p:cNvPr id="111" name="Google Shape;111;p23"/>
          <p:cNvPicPr preferRelativeResize="0"/>
          <p:nvPr/>
        </p:nvPicPr>
        <p:blipFill rotWithShape="1">
          <a:blip r:embed="rId4">
            <a:alphaModFix/>
          </a:blip>
          <a:srcRect l="10392" r="10392"/>
          <a:stretch/>
        </p:blipFill>
        <p:spPr>
          <a:xfrm>
            <a:off x="21663125" y="3370525"/>
            <a:ext cx="10110349" cy="12762975"/>
          </a:xfrm>
          <a:prstGeom prst="rect">
            <a:avLst/>
          </a:prstGeom>
          <a:noFill/>
          <a:ln>
            <a:noFill/>
          </a:ln>
        </p:spPr>
      </p:pic>
      <p:pic>
        <p:nvPicPr>
          <p:cNvPr id="112" name="Google Shape;112;p23"/>
          <p:cNvPicPr preferRelativeResize="0"/>
          <p:nvPr/>
        </p:nvPicPr>
        <p:blipFill rotWithShape="1">
          <a:blip r:embed="rId5">
            <a:alphaModFix/>
          </a:blip>
          <a:srcRect l="10392" r="10392"/>
          <a:stretch/>
        </p:blipFill>
        <p:spPr>
          <a:xfrm>
            <a:off x="21663125" y="3370525"/>
            <a:ext cx="10110349" cy="127629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15"/>
        <p:cNvGrpSpPr/>
        <p:nvPr/>
      </p:nvGrpSpPr>
      <p:grpSpPr>
        <a:xfrm>
          <a:off x="0" y="0"/>
          <a:ext cx="0" cy="0"/>
          <a:chOff x="0" y="0"/>
          <a:chExt cx="0" cy="0"/>
        </a:xfrm>
      </p:grpSpPr>
      <p:pic>
        <p:nvPicPr>
          <p:cNvPr id="216" name="Google Shape;216;p32"/>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217" name="Google Shape;217;p32"/>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218" name="Google Shape;218;p32"/>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219" name="Google Shape;219;p32"/>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220" name="Google Shape;220;p32"/>
          <p:cNvSpPr txBox="1"/>
          <p:nvPr/>
        </p:nvSpPr>
        <p:spPr>
          <a:xfrm>
            <a:off x="3847050" y="5005375"/>
            <a:ext cx="17118600" cy="17238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50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Situation</a:t>
            </a:r>
            <a:r>
              <a:rPr lang="en-US" sz="20000" b="1">
                <a:solidFill>
                  <a:schemeClr val="dk2"/>
                </a:solidFill>
                <a:latin typeface="Montserrat"/>
                <a:ea typeface="Montserrat"/>
                <a:cs typeface="Montserrat"/>
                <a:sym typeface="Montserrat"/>
              </a:rPr>
              <a:t> </a:t>
            </a:r>
            <a:endParaRPr sz="20000" b="1">
              <a:solidFill>
                <a:schemeClr val="dk2"/>
              </a:solidFill>
              <a:latin typeface="Montserrat"/>
              <a:ea typeface="Montserrat"/>
              <a:cs typeface="Montserrat"/>
              <a:sym typeface="Montserrat"/>
            </a:endParaRPr>
          </a:p>
        </p:txBody>
      </p:sp>
      <p:sp>
        <p:nvSpPr>
          <p:cNvPr id="221" name="Google Shape;221;p32"/>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5400">
              <a:solidFill>
                <a:schemeClr val="dk2"/>
              </a:solidFill>
              <a:latin typeface="Montserrat"/>
              <a:ea typeface="Montserrat"/>
              <a:cs typeface="Montserrat"/>
              <a:sym typeface="Montserrat"/>
            </a:endParaRPr>
          </a:p>
        </p:txBody>
      </p:sp>
      <p:sp>
        <p:nvSpPr>
          <p:cNvPr id="222" name="Google Shape;222;p32"/>
          <p:cNvSpPr txBox="1"/>
          <p:nvPr/>
        </p:nvSpPr>
        <p:spPr>
          <a:xfrm>
            <a:off x="4035125" y="6945375"/>
            <a:ext cx="19020600" cy="6124500"/>
          </a:xfrm>
          <a:prstGeom prst="rect">
            <a:avLst/>
          </a:prstGeom>
          <a:noFill/>
          <a:ln>
            <a:noFill/>
          </a:ln>
        </p:spPr>
        <p:txBody>
          <a:bodyPr spcFirstLastPara="1" wrap="square" lIns="91425" tIns="91425" rIns="91425" bIns="91425" anchor="t" anchorCtr="0">
            <a:spAutoFit/>
          </a:bodyPr>
          <a:lstStyle/>
          <a:p>
            <a:pPr marL="457200" lvl="0" indent="0" algn="just"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I helped organize the document management and financial accounting/management process for the international plastic packaging company—accounting staff of 4 accountants with a workload of 4.5, an annual turnover of 64 million EUR, and 270 employees. The Chief Accountant was putting pressure on the management to recruit two more accountants to secure the process. However, the problem is that everything is done manually, and there is a lot of paper and parallel Excel spreadsheets. This causes errors and delays in reporting to the parent company.</a:t>
            </a:r>
            <a:endParaRPr sz="3400">
              <a:solidFill>
                <a:schemeClr val="dk2"/>
              </a:solidFill>
              <a:highlight>
                <a:schemeClr val="lt2"/>
              </a:highlight>
              <a:latin typeface="Montserrat"/>
              <a:ea typeface="Montserrat"/>
              <a:cs typeface="Montserrat"/>
              <a:sym typeface="Montserrat"/>
            </a:endParaRPr>
          </a:p>
          <a:p>
            <a:pPr marL="457200" lvl="0" indent="0" algn="just"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0" lvl="0" indent="0" algn="l"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27"/>
        <p:cNvGrpSpPr/>
        <p:nvPr/>
      </p:nvGrpSpPr>
      <p:grpSpPr>
        <a:xfrm>
          <a:off x="0" y="0"/>
          <a:ext cx="0" cy="0"/>
          <a:chOff x="0" y="0"/>
          <a:chExt cx="0" cy="0"/>
        </a:xfrm>
      </p:grpSpPr>
      <p:pic>
        <p:nvPicPr>
          <p:cNvPr id="228" name="Google Shape;228;p33"/>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229" name="Google Shape;229;p33"/>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230" name="Google Shape;230;p33"/>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231" name="Google Shape;231;p33"/>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232" name="Google Shape;232;p33"/>
          <p:cNvSpPr txBox="1"/>
          <p:nvPr/>
        </p:nvSpPr>
        <p:spPr>
          <a:xfrm>
            <a:off x="1316100" y="6724725"/>
            <a:ext cx="33237900" cy="1723800"/>
          </a:xfrm>
          <a:prstGeom prst="rect">
            <a:avLst/>
          </a:prstGeom>
          <a:solidFill>
            <a:schemeClr val="lt2"/>
          </a:solidFill>
          <a:ln>
            <a:noFill/>
          </a:ln>
        </p:spPr>
        <p:txBody>
          <a:bodyPr spcFirstLastPara="1" wrap="square" lIns="91425" tIns="91425" rIns="91425" bIns="91425" anchor="t" anchorCtr="0">
            <a:spAutoFit/>
          </a:bodyPr>
          <a:lstStyle/>
          <a:p>
            <a:pPr marL="457200" lvl="0" indent="0" algn="ctr" rtl="0">
              <a:lnSpc>
                <a:spcPct val="50000"/>
              </a:lnSpc>
              <a:spcBef>
                <a:spcPts val="0"/>
              </a:spcBef>
              <a:spcAft>
                <a:spcPts val="0"/>
              </a:spcAft>
              <a:buNone/>
            </a:pPr>
            <a:r>
              <a:rPr lang="en-US" sz="20000" b="1">
                <a:solidFill>
                  <a:schemeClr val="dk2"/>
                </a:solidFill>
                <a:highlight>
                  <a:schemeClr val="lt2"/>
                </a:highlight>
                <a:latin typeface="Montserrat"/>
                <a:ea typeface="Montserrat"/>
                <a:cs typeface="Montserrat"/>
                <a:sym typeface="Montserrat"/>
              </a:rPr>
              <a:t>276 hours</a:t>
            </a:r>
            <a:r>
              <a:rPr lang="en-US" sz="20000" b="1">
                <a:solidFill>
                  <a:schemeClr val="dk2"/>
                </a:solidFill>
                <a:latin typeface="Montserrat"/>
                <a:ea typeface="Montserrat"/>
                <a:cs typeface="Montserrat"/>
                <a:sym typeface="Montserrat"/>
              </a:rPr>
              <a:t> </a:t>
            </a:r>
            <a:endParaRPr sz="20000" b="1">
              <a:solidFill>
                <a:schemeClr val="dk2"/>
              </a:solidFill>
              <a:latin typeface="Montserrat"/>
              <a:ea typeface="Montserrat"/>
              <a:cs typeface="Montserrat"/>
              <a:sym typeface="Montserrat"/>
            </a:endParaRPr>
          </a:p>
        </p:txBody>
      </p:sp>
      <p:sp>
        <p:nvSpPr>
          <p:cNvPr id="233" name="Google Shape;233;p33"/>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5400">
              <a:solidFill>
                <a:schemeClr val="dk2"/>
              </a:solidFill>
              <a:latin typeface="Montserrat"/>
              <a:ea typeface="Montserrat"/>
              <a:cs typeface="Montserrat"/>
              <a:sym typeface="Montserrat"/>
            </a:endParaRPr>
          </a:p>
        </p:txBody>
      </p:sp>
      <p:sp>
        <p:nvSpPr>
          <p:cNvPr id="234" name="Google Shape;234;p33"/>
          <p:cNvSpPr txBox="1"/>
          <p:nvPr/>
        </p:nvSpPr>
        <p:spPr>
          <a:xfrm>
            <a:off x="7828800" y="9658775"/>
            <a:ext cx="18832500" cy="61245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Hours Saved:</a:t>
            </a: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Salary Accrual Process: 30 hours * 50% = 15 hours saved</a:t>
            </a: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Processing Incoming Invoices: 40 hours * 70% = 28 hours saved</a:t>
            </a: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Preliminary Calculations with Staff: 20 hours * 40% = 8 hours saved</a:t>
            </a: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Process of Preparing Reports, Declarations: 30 hours * 60% = 18 hours saved</a:t>
            </a: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Total hours saved per accountant per month = 15 + 28 + 8 + 18 = 69 hours</a:t>
            </a: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For a team of 4 accountants, this translates to 69 hours * 4 = 276 hours saved per month across the team.</a:t>
            </a: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39"/>
        <p:cNvGrpSpPr/>
        <p:nvPr/>
      </p:nvGrpSpPr>
      <p:grpSpPr>
        <a:xfrm>
          <a:off x="0" y="0"/>
          <a:ext cx="0" cy="0"/>
          <a:chOff x="0" y="0"/>
          <a:chExt cx="0" cy="0"/>
        </a:xfrm>
      </p:grpSpPr>
      <p:sp>
        <p:nvSpPr>
          <p:cNvPr id="240" name="Google Shape;240;p34"/>
          <p:cNvSpPr txBox="1"/>
          <p:nvPr/>
        </p:nvSpPr>
        <p:spPr>
          <a:xfrm>
            <a:off x="2015038" y="1381050"/>
            <a:ext cx="30644100" cy="14454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9100"/>
              <a:buFont typeface="Arial"/>
              <a:buNone/>
            </a:pPr>
            <a:r>
              <a:rPr lang="en-US" sz="9100">
                <a:solidFill>
                  <a:schemeClr val="dk1"/>
                </a:solidFill>
                <a:latin typeface="Montserrat"/>
                <a:ea typeface="Montserrat"/>
                <a:cs typeface="Montserrat"/>
                <a:sym typeface="Montserrat"/>
              </a:rPr>
              <a:t>Zapier</a:t>
            </a:r>
            <a:endParaRPr sz="9100" b="0" i="0" u="none" strike="noStrike" cap="none">
              <a:solidFill>
                <a:schemeClr val="dk1"/>
              </a:solidFill>
              <a:latin typeface="Montserrat"/>
              <a:ea typeface="Montserrat"/>
              <a:cs typeface="Montserrat"/>
              <a:sym typeface="Montserrat"/>
            </a:endParaRPr>
          </a:p>
        </p:txBody>
      </p:sp>
      <p:pic>
        <p:nvPicPr>
          <p:cNvPr id="241" name="Google Shape;241;p34"/>
          <p:cNvPicPr preferRelativeResize="0"/>
          <p:nvPr/>
        </p:nvPicPr>
        <p:blipFill rotWithShape="1">
          <a:blip r:embed="rId3">
            <a:alphaModFix/>
          </a:blip>
          <a:srcRect/>
          <a:stretch/>
        </p:blipFill>
        <p:spPr>
          <a:xfrm>
            <a:off x="31596735" y="16454375"/>
            <a:ext cx="1698905" cy="1696800"/>
          </a:xfrm>
          <a:prstGeom prst="rect">
            <a:avLst/>
          </a:prstGeom>
          <a:noFill/>
          <a:ln>
            <a:noFill/>
          </a:ln>
        </p:spPr>
      </p:pic>
      <p:sp>
        <p:nvSpPr>
          <p:cNvPr id="242" name="Google Shape;242;p34"/>
          <p:cNvSpPr txBox="1"/>
          <p:nvPr/>
        </p:nvSpPr>
        <p:spPr>
          <a:xfrm>
            <a:off x="1360763" y="3558175"/>
            <a:ext cx="17811300" cy="12375600"/>
          </a:xfrm>
          <a:prstGeom prst="rect">
            <a:avLst/>
          </a:prstGeom>
          <a:noFill/>
          <a:ln>
            <a:noFill/>
          </a:ln>
        </p:spPr>
        <p:txBody>
          <a:bodyPr spcFirstLastPara="1" wrap="square" lIns="91425" tIns="91425" rIns="91425" bIns="91425" anchor="t" anchorCtr="0">
            <a:spAutoFit/>
          </a:bodyPr>
          <a:lstStyle/>
          <a:p>
            <a:pPr marL="457200" lvl="0" indent="-457200" algn="l" rtl="0">
              <a:spcBef>
                <a:spcPts val="0"/>
              </a:spcBef>
              <a:spcAft>
                <a:spcPts val="0"/>
              </a:spcAft>
              <a:buClr>
                <a:srgbClr val="374151"/>
              </a:buClr>
              <a:buSzPts val="3600"/>
              <a:buFont typeface="Montserrat"/>
              <a:buChar char="●"/>
            </a:pPr>
            <a:r>
              <a:rPr lang="en-US" sz="3600" b="1">
                <a:solidFill>
                  <a:srgbClr val="374151"/>
                </a:solidFill>
                <a:highlight>
                  <a:schemeClr val="lt2"/>
                </a:highlight>
                <a:latin typeface="Montserrat"/>
                <a:ea typeface="Montserrat"/>
                <a:cs typeface="Montserrat"/>
                <a:sym typeface="Montserrat"/>
              </a:rPr>
              <a:t>Data Synchronization: </a:t>
            </a:r>
            <a:r>
              <a:rPr lang="en-US" sz="3600">
                <a:solidFill>
                  <a:srgbClr val="374151"/>
                </a:solidFill>
                <a:highlight>
                  <a:schemeClr val="lt2"/>
                </a:highlight>
                <a:latin typeface="Montserrat"/>
                <a:ea typeface="Montserrat"/>
                <a:cs typeface="Montserrat"/>
                <a:sym typeface="Montserrat"/>
              </a:rPr>
              <a:t>Automatically sync information between different applications, such as copying new Google Contacts entries to a Mailchimp subscriber list.</a:t>
            </a:r>
            <a:endParaRPr sz="3600">
              <a:solidFill>
                <a:srgbClr val="374151"/>
              </a:solidFill>
              <a:highlight>
                <a:schemeClr val="lt2"/>
              </a:highlight>
              <a:latin typeface="Montserrat"/>
              <a:ea typeface="Montserrat"/>
              <a:cs typeface="Montserrat"/>
              <a:sym typeface="Montserrat"/>
            </a:endParaRPr>
          </a:p>
          <a:p>
            <a:pPr marL="457200" lvl="0" indent="0" algn="l" rtl="0">
              <a:spcBef>
                <a:spcPts val="0"/>
              </a:spcBef>
              <a:spcAft>
                <a:spcPts val="0"/>
              </a:spcAft>
              <a:buNone/>
            </a:pPr>
            <a:endParaRPr sz="3600" b="1">
              <a:solidFill>
                <a:srgbClr val="374151"/>
              </a:solidFill>
              <a:highlight>
                <a:schemeClr val="lt2"/>
              </a:highlight>
              <a:latin typeface="Montserrat"/>
              <a:ea typeface="Montserrat"/>
              <a:cs typeface="Montserrat"/>
              <a:sym typeface="Montserrat"/>
            </a:endParaRPr>
          </a:p>
          <a:p>
            <a:pPr marL="457200" lvl="0" indent="-457200" algn="l" rtl="0">
              <a:spcBef>
                <a:spcPts val="0"/>
              </a:spcBef>
              <a:spcAft>
                <a:spcPts val="0"/>
              </a:spcAft>
              <a:buClr>
                <a:srgbClr val="374151"/>
              </a:buClr>
              <a:buSzPts val="3600"/>
              <a:buFont typeface="Montserrat"/>
              <a:buChar char="●"/>
            </a:pPr>
            <a:r>
              <a:rPr lang="en-US" sz="3600" b="1">
                <a:solidFill>
                  <a:srgbClr val="374151"/>
                </a:solidFill>
                <a:highlight>
                  <a:schemeClr val="lt2"/>
                </a:highlight>
                <a:latin typeface="Montserrat"/>
                <a:ea typeface="Montserrat"/>
                <a:cs typeface="Montserrat"/>
                <a:sym typeface="Montserrat"/>
              </a:rPr>
              <a:t>Email Notifications: </a:t>
            </a:r>
            <a:r>
              <a:rPr lang="en-US" sz="3600">
                <a:solidFill>
                  <a:srgbClr val="374151"/>
                </a:solidFill>
                <a:highlight>
                  <a:schemeClr val="lt2"/>
                </a:highlight>
                <a:latin typeface="Montserrat"/>
                <a:ea typeface="Montserrat"/>
                <a:cs typeface="Montserrat"/>
                <a:sym typeface="Montserrat"/>
              </a:rPr>
              <a:t>Receive personalized email notifications for specific events, such as when new Google Form responses are submitted.</a:t>
            </a:r>
            <a:endParaRPr sz="3600">
              <a:solidFill>
                <a:srgbClr val="374151"/>
              </a:solidFill>
              <a:highlight>
                <a:schemeClr val="lt2"/>
              </a:highlight>
              <a:latin typeface="Montserrat"/>
              <a:ea typeface="Montserrat"/>
              <a:cs typeface="Montserrat"/>
              <a:sym typeface="Montserrat"/>
            </a:endParaRPr>
          </a:p>
          <a:p>
            <a:pPr marL="457200" lvl="0" indent="0" algn="l" rtl="0">
              <a:spcBef>
                <a:spcPts val="0"/>
              </a:spcBef>
              <a:spcAft>
                <a:spcPts val="0"/>
              </a:spcAft>
              <a:buNone/>
            </a:pPr>
            <a:endParaRPr sz="3600" b="1">
              <a:solidFill>
                <a:srgbClr val="374151"/>
              </a:solidFill>
              <a:highlight>
                <a:schemeClr val="lt2"/>
              </a:highlight>
              <a:latin typeface="Montserrat"/>
              <a:ea typeface="Montserrat"/>
              <a:cs typeface="Montserrat"/>
              <a:sym typeface="Montserrat"/>
            </a:endParaRPr>
          </a:p>
          <a:p>
            <a:pPr marL="457200" lvl="0" indent="-457200" algn="l" rtl="0">
              <a:spcBef>
                <a:spcPts val="0"/>
              </a:spcBef>
              <a:spcAft>
                <a:spcPts val="0"/>
              </a:spcAft>
              <a:buClr>
                <a:srgbClr val="374151"/>
              </a:buClr>
              <a:buSzPts val="3600"/>
              <a:buFont typeface="Montserrat"/>
              <a:buChar char="●"/>
            </a:pPr>
            <a:r>
              <a:rPr lang="en-US" sz="3600" b="1">
                <a:solidFill>
                  <a:srgbClr val="374151"/>
                </a:solidFill>
                <a:highlight>
                  <a:schemeClr val="lt2"/>
                </a:highlight>
                <a:latin typeface="Montserrat"/>
                <a:ea typeface="Montserrat"/>
                <a:cs typeface="Montserrat"/>
                <a:sym typeface="Montserrat"/>
              </a:rPr>
              <a:t>Social Media Management: </a:t>
            </a:r>
            <a:r>
              <a:rPr lang="en-US" sz="3600">
                <a:solidFill>
                  <a:srgbClr val="374151"/>
                </a:solidFill>
                <a:highlight>
                  <a:schemeClr val="lt2"/>
                </a:highlight>
                <a:latin typeface="Montserrat"/>
                <a:ea typeface="Montserrat"/>
                <a:cs typeface="Montserrat"/>
                <a:sym typeface="Montserrat"/>
              </a:rPr>
              <a:t>Automatically post new blog entries to social media accounts like Twitter or Facebook.</a:t>
            </a:r>
            <a:endParaRPr sz="3600">
              <a:solidFill>
                <a:srgbClr val="374151"/>
              </a:solidFill>
              <a:highlight>
                <a:schemeClr val="lt2"/>
              </a:highlight>
              <a:latin typeface="Montserrat"/>
              <a:ea typeface="Montserrat"/>
              <a:cs typeface="Montserrat"/>
              <a:sym typeface="Montserrat"/>
            </a:endParaRPr>
          </a:p>
          <a:p>
            <a:pPr marL="457200" lvl="0" indent="0" algn="l" rtl="0">
              <a:spcBef>
                <a:spcPts val="0"/>
              </a:spcBef>
              <a:spcAft>
                <a:spcPts val="0"/>
              </a:spcAft>
              <a:buNone/>
            </a:pPr>
            <a:endParaRPr sz="3600" b="1">
              <a:solidFill>
                <a:srgbClr val="374151"/>
              </a:solidFill>
              <a:highlight>
                <a:schemeClr val="lt2"/>
              </a:highlight>
              <a:latin typeface="Montserrat"/>
              <a:ea typeface="Montserrat"/>
              <a:cs typeface="Montserrat"/>
              <a:sym typeface="Montserrat"/>
            </a:endParaRPr>
          </a:p>
          <a:p>
            <a:pPr marL="457200" lvl="0" indent="-457200" algn="l" rtl="0">
              <a:spcBef>
                <a:spcPts val="0"/>
              </a:spcBef>
              <a:spcAft>
                <a:spcPts val="0"/>
              </a:spcAft>
              <a:buClr>
                <a:srgbClr val="374151"/>
              </a:buClr>
              <a:buSzPts val="3600"/>
              <a:buFont typeface="Montserrat"/>
              <a:buChar char="●"/>
            </a:pPr>
            <a:r>
              <a:rPr lang="en-US" sz="3600" b="1">
                <a:solidFill>
                  <a:srgbClr val="374151"/>
                </a:solidFill>
                <a:highlight>
                  <a:schemeClr val="lt2"/>
                </a:highlight>
                <a:latin typeface="Montserrat"/>
                <a:ea typeface="Montserrat"/>
                <a:cs typeface="Montserrat"/>
                <a:sym typeface="Montserrat"/>
              </a:rPr>
              <a:t>Task Management: </a:t>
            </a:r>
            <a:r>
              <a:rPr lang="en-US" sz="3600">
                <a:solidFill>
                  <a:srgbClr val="374151"/>
                </a:solidFill>
                <a:highlight>
                  <a:schemeClr val="lt2"/>
                </a:highlight>
                <a:latin typeface="Montserrat"/>
                <a:ea typeface="Montserrat"/>
                <a:cs typeface="Montserrat"/>
                <a:sym typeface="Montserrat"/>
              </a:rPr>
              <a:t>Create new tasks in task management tools like Trello or Asana when certain events occur in other applications.</a:t>
            </a:r>
            <a:endParaRPr sz="3600">
              <a:solidFill>
                <a:srgbClr val="374151"/>
              </a:solidFill>
              <a:highlight>
                <a:schemeClr val="lt2"/>
              </a:highlight>
              <a:latin typeface="Montserrat"/>
              <a:ea typeface="Montserrat"/>
              <a:cs typeface="Montserrat"/>
              <a:sym typeface="Montserrat"/>
            </a:endParaRPr>
          </a:p>
          <a:p>
            <a:pPr marL="457200" lvl="0" indent="0" algn="l" rtl="0">
              <a:spcBef>
                <a:spcPts val="0"/>
              </a:spcBef>
              <a:spcAft>
                <a:spcPts val="0"/>
              </a:spcAft>
              <a:buNone/>
            </a:pPr>
            <a:endParaRPr sz="3600" b="1">
              <a:solidFill>
                <a:srgbClr val="374151"/>
              </a:solidFill>
              <a:highlight>
                <a:schemeClr val="lt2"/>
              </a:highlight>
              <a:latin typeface="Montserrat"/>
              <a:ea typeface="Montserrat"/>
              <a:cs typeface="Montserrat"/>
              <a:sym typeface="Montserrat"/>
            </a:endParaRPr>
          </a:p>
          <a:p>
            <a:pPr marL="457200" lvl="0" indent="-457200" algn="l" rtl="0">
              <a:spcBef>
                <a:spcPts val="0"/>
              </a:spcBef>
              <a:spcAft>
                <a:spcPts val="0"/>
              </a:spcAft>
              <a:buClr>
                <a:srgbClr val="374151"/>
              </a:buClr>
              <a:buSzPts val="3600"/>
              <a:buFont typeface="Montserrat"/>
              <a:buChar char="●"/>
            </a:pPr>
            <a:r>
              <a:rPr lang="en-US" sz="3600" b="1">
                <a:solidFill>
                  <a:srgbClr val="374151"/>
                </a:solidFill>
                <a:highlight>
                  <a:schemeClr val="lt2"/>
                </a:highlight>
                <a:latin typeface="Montserrat"/>
                <a:ea typeface="Montserrat"/>
                <a:cs typeface="Montserrat"/>
                <a:sym typeface="Montserrat"/>
              </a:rPr>
              <a:t>File Management: </a:t>
            </a:r>
            <a:r>
              <a:rPr lang="en-US" sz="3600">
                <a:solidFill>
                  <a:srgbClr val="374151"/>
                </a:solidFill>
                <a:highlight>
                  <a:schemeClr val="lt2"/>
                </a:highlight>
                <a:latin typeface="Montserrat"/>
                <a:ea typeface="Montserrat"/>
                <a:cs typeface="Montserrat"/>
                <a:sym typeface="Montserrat"/>
              </a:rPr>
              <a:t>Automatically save email attachments to Google Drive or Dropbox.</a:t>
            </a:r>
            <a:endParaRPr sz="3600">
              <a:solidFill>
                <a:srgbClr val="374151"/>
              </a:solidFill>
              <a:highlight>
                <a:schemeClr val="lt2"/>
              </a:highlight>
              <a:latin typeface="Montserrat"/>
              <a:ea typeface="Montserrat"/>
              <a:cs typeface="Montserrat"/>
              <a:sym typeface="Montserrat"/>
            </a:endParaRPr>
          </a:p>
          <a:p>
            <a:pPr marL="457200" lvl="0" indent="0" algn="l" rtl="0">
              <a:spcBef>
                <a:spcPts val="0"/>
              </a:spcBef>
              <a:spcAft>
                <a:spcPts val="0"/>
              </a:spcAft>
              <a:buNone/>
            </a:pPr>
            <a:endParaRPr sz="3600" b="1">
              <a:solidFill>
                <a:srgbClr val="374151"/>
              </a:solidFill>
              <a:highlight>
                <a:schemeClr val="lt2"/>
              </a:highlight>
              <a:latin typeface="Montserrat"/>
              <a:ea typeface="Montserrat"/>
              <a:cs typeface="Montserrat"/>
              <a:sym typeface="Montserrat"/>
            </a:endParaRPr>
          </a:p>
          <a:p>
            <a:pPr marL="457200" lvl="0" indent="-457200" algn="l" rtl="0">
              <a:spcBef>
                <a:spcPts val="0"/>
              </a:spcBef>
              <a:spcAft>
                <a:spcPts val="0"/>
              </a:spcAft>
              <a:buClr>
                <a:srgbClr val="374151"/>
              </a:buClr>
              <a:buSzPts val="3600"/>
              <a:buFont typeface="Montserrat"/>
              <a:buChar char="●"/>
            </a:pPr>
            <a:r>
              <a:rPr lang="en-US" sz="3600" b="1">
                <a:solidFill>
                  <a:srgbClr val="374151"/>
                </a:solidFill>
                <a:highlight>
                  <a:schemeClr val="lt2"/>
                </a:highlight>
                <a:latin typeface="Montserrat"/>
                <a:ea typeface="Montserrat"/>
                <a:cs typeface="Montserrat"/>
                <a:sym typeface="Montserrat"/>
              </a:rPr>
              <a:t>CRM Integration: </a:t>
            </a:r>
            <a:r>
              <a:rPr lang="en-US" sz="3600">
                <a:solidFill>
                  <a:srgbClr val="374151"/>
                </a:solidFill>
                <a:highlight>
                  <a:schemeClr val="lt2"/>
                </a:highlight>
                <a:latin typeface="Montserrat"/>
                <a:ea typeface="Montserrat"/>
                <a:cs typeface="Montserrat"/>
                <a:sym typeface="Montserrat"/>
              </a:rPr>
              <a:t>Add new contacts to a CRM system like Salesforce when a new form is submitted.</a:t>
            </a:r>
            <a:endParaRPr sz="3600">
              <a:solidFill>
                <a:srgbClr val="374151"/>
              </a:solidFill>
              <a:highlight>
                <a:schemeClr val="lt2"/>
              </a:highlight>
              <a:latin typeface="Montserrat"/>
              <a:ea typeface="Montserrat"/>
              <a:cs typeface="Montserrat"/>
              <a:sym typeface="Montserrat"/>
            </a:endParaRPr>
          </a:p>
          <a:p>
            <a:pPr marL="457200" lvl="0" indent="0" algn="l" rtl="0">
              <a:spcBef>
                <a:spcPts val="0"/>
              </a:spcBef>
              <a:spcAft>
                <a:spcPts val="0"/>
              </a:spcAft>
              <a:buNone/>
            </a:pPr>
            <a:endParaRPr sz="3600" b="1">
              <a:solidFill>
                <a:srgbClr val="374151"/>
              </a:solidFill>
              <a:highlight>
                <a:schemeClr val="lt2"/>
              </a:highlight>
              <a:latin typeface="Montserrat"/>
              <a:ea typeface="Montserrat"/>
              <a:cs typeface="Montserrat"/>
              <a:sym typeface="Montserrat"/>
            </a:endParaRPr>
          </a:p>
          <a:p>
            <a:pPr marL="457200" lvl="0" indent="-457200" algn="l" rtl="0">
              <a:spcBef>
                <a:spcPts val="0"/>
              </a:spcBef>
              <a:spcAft>
                <a:spcPts val="0"/>
              </a:spcAft>
              <a:buClr>
                <a:srgbClr val="374151"/>
              </a:buClr>
              <a:buSzPts val="3600"/>
              <a:buFont typeface="Montserrat"/>
              <a:buChar char="●"/>
            </a:pPr>
            <a:r>
              <a:rPr lang="en-US" sz="3600" b="1">
                <a:solidFill>
                  <a:srgbClr val="374151"/>
                </a:solidFill>
                <a:highlight>
                  <a:schemeClr val="lt2"/>
                </a:highlight>
                <a:latin typeface="Montserrat"/>
                <a:ea typeface="Montserrat"/>
                <a:cs typeface="Montserrat"/>
                <a:sym typeface="Montserrat"/>
              </a:rPr>
              <a:t>Financial Management: </a:t>
            </a:r>
            <a:r>
              <a:rPr lang="en-US" sz="3600">
                <a:solidFill>
                  <a:srgbClr val="374151"/>
                </a:solidFill>
                <a:highlight>
                  <a:schemeClr val="lt2"/>
                </a:highlight>
                <a:latin typeface="Montserrat"/>
                <a:ea typeface="Montserrat"/>
                <a:cs typeface="Montserrat"/>
                <a:sym typeface="Montserrat"/>
              </a:rPr>
              <a:t>For example, register new invoices in accounting software when a new order is received on an e-commerce platform.</a:t>
            </a:r>
            <a:endParaRPr sz="3600">
              <a:solidFill>
                <a:srgbClr val="374151"/>
              </a:solidFill>
              <a:highlight>
                <a:schemeClr val="lt2"/>
              </a:highlight>
              <a:latin typeface="Montserrat"/>
              <a:ea typeface="Montserrat"/>
              <a:cs typeface="Montserrat"/>
              <a:sym typeface="Montserrat"/>
            </a:endParaRPr>
          </a:p>
          <a:p>
            <a:pPr marL="457200" lvl="0" indent="0" algn="l" rtl="0">
              <a:spcBef>
                <a:spcPts val="0"/>
              </a:spcBef>
              <a:spcAft>
                <a:spcPts val="0"/>
              </a:spcAft>
              <a:buNone/>
            </a:pPr>
            <a:endParaRPr sz="3600">
              <a:solidFill>
                <a:srgbClr val="374151"/>
              </a:solidFill>
              <a:highlight>
                <a:schemeClr val="lt2"/>
              </a:highlight>
              <a:latin typeface="Montserrat"/>
              <a:ea typeface="Montserrat"/>
              <a:cs typeface="Montserrat"/>
              <a:sym typeface="Montserrat"/>
            </a:endParaRPr>
          </a:p>
        </p:txBody>
      </p:sp>
      <p:sp>
        <p:nvSpPr>
          <p:cNvPr id="243" name="Google Shape;243;p34"/>
          <p:cNvSpPr txBox="1"/>
          <p:nvPr/>
        </p:nvSpPr>
        <p:spPr>
          <a:xfrm>
            <a:off x="19217025" y="3558175"/>
            <a:ext cx="14692500" cy="9604800"/>
          </a:xfrm>
          <a:prstGeom prst="rect">
            <a:avLst/>
          </a:prstGeom>
          <a:noFill/>
          <a:ln>
            <a:noFill/>
          </a:ln>
        </p:spPr>
        <p:txBody>
          <a:bodyPr spcFirstLastPara="1" wrap="square" lIns="91425" tIns="91425" rIns="91425" bIns="91425" anchor="t" anchorCtr="0">
            <a:spAutoFit/>
          </a:bodyPr>
          <a:lstStyle/>
          <a:p>
            <a:pPr marL="457200" lvl="0" indent="-457200" algn="l" rtl="0">
              <a:spcBef>
                <a:spcPts val="0"/>
              </a:spcBef>
              <a:spcAft>
                <a:spcPts val="0"/>
              </a:spcAft>
              <a:buClr>
                <a:srgbClr val="374151"/>
              </a:buClr>
              <a:buSzPts val="3600"/>
              <a:buFont typeface="Montserrat"/>
              <a:buChar char="●"/>
            </a:pPr>
            <a:r>
              <a:rPr lang="en-US" sz="3600" b="1">
                <a:solidFill>
                  <a:srgbClr val="374151"/>
                </a:solidFill>
                <a:highlight>
                  <a:schemeClr val="lt2"/>
                </a:highlight>
                <a:latin typeface="Montserrat"/>
                <a:ea typeface="Montserrat"/>
                <a:cs typeface="Montserrat"/>
                <a:sym typeface="Montserrat"/>
              </a:rPr>
              <a:t>Calendar Synchronization: </a:t>
            </a:r>
            <a:r>
              <a:rPr lang="en-US" sz="3600">
                <a:solidFill>
                  <a:srgbClr val="374151"/>
                </a:solidFill>
                <a:highlight>
                  <a:schemeClr val="lt2"/>
                </a:highlight>
                <a:latin typeface="Montserrat"/>
                <a:ea typeface="Montserrat"/>
                <a:cs typeface="Montserrat"/>
                <a:sym typeface="Montserrat"/>
              </a:rPr>
              <a:t>Automatically add new events to Google Calendar based on changes to other events or new entries in other applications.</a:t>
            </a:r>
            <a:endParaRPr sz="3600">
              <a:solidFill>
                <a:srgbClr val="374151"/>
              </a:solidFill>
              <a:highlight>
                <a:schemeClr val="lt2"/>
              </a:highlight>
              <a:latin typeface="Montserrat"/>
              <a:ea typeface="Montserrat"/>
              <a:cs typeface="Montserrat"/>
              <a:sym typeface="Montserrat"/>
            </a:endParaRPr>
          </a:p>
          <a:p>
            <a:pPr marL="457200" lvl="0" indent="0" algn="l" rtl="0">
              <a:spcBef>
                <a:spcPts val="0"/>
              </a:spcBef>
              <a:spcAft>
                <a:spcPts val="0"/>
              </a:spcAft>
              <a:buNone/>
            </a:pPr>
            <a:endParaRPr sz="3600" b="1">
              <a:solidFill>
                <a:srgbClr val="374151"/>
              </a:solidFill>
              <a:highlight>
                <a:schemeClr val="lt2"/>
              </a:highlight>
              <a:latin typeface="Montserrat"/>
              <a:ea typeface="Montserrat"/>
              <a:cs typeface="Montserrat"/>
              <a:sym typeface="Montserrat"/>
            </a:endParaRPr>
          </a:p>
          <a:p>
            <a:pPr marL="457200" lvl="0" indent="-457200" algn="l" rtl="0">
              <a:spcBef>
                <a:spcPts val="0"/>
              </a:spcBef>
              <a:spcAft>
                <a:spcPts val="0"/>
              </a:spcAft>
              <a:buClr>
                <a:srgbClr val="374151"/>
              </a:buClr>
              <a:buSzPts val="3600"/>
              <a:buFont typeface="Montserrat"/>
              <a:buChar char="●"/>
            </a:pPr>
            <a:r>
              <a:rPr lang="en-US" sz="3600" b="1">
                <a:solidFill>
                  <a:srgbClr val="374151"/>
                </a:solidFill>
                <a:highlight>
                  <a:schemeClr val="lt2"/>
                </a:highlight>
                <a:latin typeface="Montserrat"/>
                <a:ea typeface="Montserrat"/>
                <a:cs typeface="Montserrat"/>
                <a:sym typeface="Montserrat"/>
              </a:rPr>
              <a:t>Reminders: </a:t>
            </a:r>
            <a:r>
              <a:rPr lang="en-US" sz="3600">
                <a:solidFill>
                  <a:srgbClr val="374151"/>
                </a:solidFill>
                <a:highlight>
                  <a:schemeClr val="lt2"/>
                </a:highlight>
                <a:latin typeface="Montserrat"/>
                <a:ea typeface="Montserrat"/>
                <a:cs typeface="Montserrat"/>
                <a:sym typeface="Montserrat"/>
              </a:rPr>
              <a:t>Set reminders or notifications for upcoming events or deadlines using Slack or SMS.</a:t>
            </a:r>
            <a:endParaRPr sz="3600">
              <a:solidFill>
                <a:srgbClr val="374151"/>
              </a:solidFill>
              <a:highlight>
                <a:schemeClr val="lt2"/>
              </a:highlight>
              <a:latin typeface="Montserrat"/>
              <a:ea typeface="Montserrat"/>
              <a:cs typeface="Montserrat"/>
              <a:sym typeface="Montserrat"/>
            </a:endParaRPr>
          </a:p>
          <a:p>
            <a:pPr marL="457200" lvl="0" indent="0" algn="l" rtl="0">
              <a:spcBef>
                <a:spcPts val="0"/>
              </a:spcBef>
              <a:spcAft>
                <a:spcPts val="0"/>
              </a:spcAft>
              <a:buNone/>
            </a:pPr>
            <a:endParaRPr sz="3600" b="1">
              <a:solidFill>
                <a:srgbClr val="374151"/>
              </a:solidFill>
              <a:highlight>
                <a:schemeClr val="lt2"/>
              </a:highlight>
              <a:latin typeface="Montserrat"/>
              <a:ea typeface="Montserrat"/>
              <a:cs typeface="Montserrat"/>
              <a:sym typeface="Montserrat"/>
            </a:endParaRPr>
          </a:p>
          <a:p>
            <a:pPr marL="457200" lvl="0" indent="-457200" algn="l" rtl="0">
              <a:spcBef>
                <a:spcPts val="0"/>
              </a:spcBef>
              <a:spcAft>
                <a:spcPts val="0"/>
              </a:spcAft>
              <a:buClr>
                <a:srgbClr val="374151"/>
              </a:buClr>
              <a:buSzPts val="3600"/>
              <a:buFont typeface="Montserrat"/>
              <a:buChar char="●"/>
            </a:pPr>
            <a:r>
              <a:rPr lang="en-US" sz="3600" b="1">
                <a:solidFill>
                  <a:srgbClr val="374151"/>
                </a:solidFill>
                <a:highlight>
                  <a:schemeClr val="lt2"/>
                </a:highlight>
                <a:latin typeface="Montserrat"/>
                <a:ea typeface="Montserrat"/>
                <a:cs typeface="Montserrat"/>
                <a:sym typeface="Montserrat"/>
              </a:rPr>
              <a:t>Survey and Poll Processing: </a:t>
            </a:r>
            <a:r>
              <a:rPr lang="en-US" sz="3600">
                <a:solidFill>
                  <a:srgbClr val="374151"/>
                </a:solidFill>
                <a:highlight>
                  <a:schemeClr val="lt2"/>
                </a:highlight>
                <a:latin typeface="Montserrat"/>
                <a:ea typeface="Montserrat"/>
                <a:cs typeface="Montserrat"/>
                <a:sym typeface="Montserrat"/>
              </a:rPr>
              <a:t>Automatically process and analyze survey or poll results, adding data to Google Sheets or another data analysis tool.</a:t>
            </a:r>
            <a:endParaRPr sz="3600">
              <a:solidFill>
                <a:srgbClr val="374151"/>
              </a:solidFill>
              <a:highlight>
                <a:schemeClr val="lt2"/>
              </a:highlight>
              <a:latin typeface="Montserrat"/>
              <a:ea typeface="Montserrat"/>
              <a:cs typeface="Montserrat"/>
              <a:sym typeface="Montserrat"/>
            </a:endParaRPr>
          </a:p>
          <a:p>
            <a:pPr marL="0" lvl="0" indent="0" algn="l" rtl="0">
              <a:spcBef>
                <a:spcPts val="0"/>
              </a:spcBef>
              <a:spcAft>
                <a:spcPts val="0"/>
              </a:spcAft>
              <a:buClr>
                <a:schemeClr val="dk1"/>
              </a:buClr>
              <a:buSzPts val="1100"/>
              <a:buFont typeface="Arial"/>
              <a:buNone/>
            </a:pPr>
            <a:endParaRPr sz="3600" b="1">
              <a:solidFill>
                <a:srgbClr val="374151"/>
              </a:solidFill>
              <a:highlight>
                <a:schemeClr val="lt2"/>
              </a:highlight>
              <a:latin typeface="Montserrat"/>
              <a:ea typeface="Montserrat"/>
              <a:cs typeface="Montserrat"/>
              <a:sym typeface="Montserrat"/>
            </a:endParaRPr>
          </a:p>
          <a:p>
            <a:pPr marL="0" lvl="0" indent="0" algn="l" rtl="0">
              <a:spcBef>
                <a:spcPts val="0"/>
              </a:spcBef>
              <a:spcAft>
                <a:spcPts val="0"/>
              </a:spcAft>
              <a:buClr>
                <a:schemeClr val="dk1"/>
              </a:buClr>
              <a:buSzPts val="1100"/>
              <a:buFont typeface="Arial"/>
              <a:buNone/>
            </a:pPr>
            <a:r>
              <a:rPr lang="en-US" sz="3600" b="1">
                <a:solidFill>
                  <a:srgbClr val="374151"/>
                </a:solidFill>
                <a:highlight>
                  <a:schemeClr val="lt2"/>
                </a:highlight>
                <a:latin typeface="Montserrat"/>
                <a:ea typeface="Montserrat"/>
                <a:cs typeface="Montserrat"/>
                <a:sym typeface="Montserrat"/>
              </a:rPr>
              <a:t>Zapier offers a wide range of integrations, covering 7,000+ applications, including email services, calendars, CRM systems, databases, project management tools, and much more. This allows users to automate almost any workflow involving online services, without the need to write code.</a:t>
            </a:r>
            <a:endParaRPr sz="3600" b="1">
              <a:solidFill>
                <a:srgbClr val="374151"/>
              </a:solidFill>
              <a:highlight>
                <a:schemeClr val="lt2"/>
              </a:highlight>
              <a:latin typeface="Montserrat"/>
              <a:ea typeface="Montserrat"/>
              <a:cs typeface="Montserrat"/>
              <a:sym typeface="Montserrat"/>
            </a:endParaRPr>
          </a:p>
          <a:p>
            <a:pPr marL="0" lvl="0" indent="0" algn="l" rtl="0">
              <a:spcBef>
                <a:spcPts val="0"/>
              </a:spcBef>
              <a:spcAft>
                <a:spcPts val="0"/>
              </a:spcAft>
              <a:buNone/>
            </a:pPr>
            <a:endParaRPr sz="3600" b="1">
              <a:solidFill>
                <a:srgbClr val="374151"/>
              </a:solidFill>
              <a:highlight>
                <a:schemeClr val="lt2"/>
              </a:highlight>
              <a:latin typeface="Montserrat"/>
              <a:ea typeface="Montserrat"/>
              <a:cs typeface="Montserrat"/>
              <a:sym typeface="Montserrat"/>
            </a:endParaRPr>
          </a:p>
        </p:txBody>
      </p:sp>
      <p:pic>
        <p:nvPicPr>
          <p:cNvPr id="244" name="Google Shape;244;p34"/>
          <p:cNvPicPr preferRelativeResize="0"/>
          <p:nvPr/>
        </p:nvPicPr>
        <p:blipFill>
          <a:blip r:embed="rId4">
            <a:alphaModFix/>
          </a:blip>
          <a:stretch>
            <a:fillRect/>
          </a:stretch>
        </p:blipFill>
        <p:spPr>
          <a:xfrm>
            <a:off x="7504200" y="1126325"/>
            <a:ext cx="4999300" cy="1954850"/>
          </a:xfrm>
          <a:prstGeom prst="rect">
            <a:avLst/>
          </a:prstGeom>
          <a:noFill/>
          <a:ln>
            <a:noFill/>
          </a:ln>
        </p:spPr>
      </p:pic>
      <p:sp>
        <p:nvSpPr>
          <p:cNvPr id="245" name="Google Shape;245;p34"/>
          <p:cNvSpPr/>
          <p:nvPr/>
        </p:nvSpPr>
        <p:spPr>
          <a:xfrm>
            <a:off x="0" y="-32900"/>
            <a:ext cx="13158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6" name="Google Shape;246;p34"/>
          <p:cNvSpPr txBox="1">
            <a:spLocks noGrp="1"/>
          </p:cNvSpPr>
          <p:nvPr>
            <p:ph type="sldNum" idx="4294967295"/>
          </p:nvPr>
        </p:nvSpPr>
        <p:spPr>
          <a:xfrm>
            <a:off x="32447443" y="18011317"/>
            <a:ext cx="2080800" cy="1493100"/>
          </a:xfrm>
          <a:prstGeom prst="rect">
            <a:avLst/>
          </a:prstGeom>
        </p:spPr>
        <p:txBody>
          <a:bodyPr spcFirstLastPara="1" wrap="square" lIns="346675" tIns="346675" rIns="346675" bIns="346675" anchor="ctr" anchorCtr="0">
            <a:norm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51"/>
        <p:cNvGrpSpPr/>
        <p:nvPr/>
      </p:nvGrpSpPr>
      <p:grpSpPr>
        <a:xfrm>
          <a:off x="0" y="0"/>
          <a:ext cx="0" cy="0"/>
          <a:chOff x="0" y="0"/>
          <a:chExt cx="0" cy="0"/>
        </a:xfrm>
      </p:grpSpPr>
      <p:pic>
        <p:nvPicPr>
          <p:cNvPr id="252" name="Google Shape;252;p35"/>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253" name="Google Shape;253;p35"/>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254" name="Google Shape;254;p35"/>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255" name="Google Shape;255;p35"/>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256" name="Google Shape;256;p35"/>
          <p:cNvSpPr txBox="1"/>
          <p:nvPr/>
        </p:nvSpPr>
        <p:spPr>
          <a:xfrm>
            <a:off x="3282925" y="12285800"/>
            <a:ext cx="17118600" cy="32631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50000"/>
              </a:lnSpc>
              <a:spcBef>
                <a:spcPts val="0"/>
              </a:spcBef>
              <a:spcAft>
                <a:spcPts val="0"/>
              </a:spcAft>
              <a:buClr>
                <a:schemeClr val="dk1"/>
              </a:buClr>
              <a:buSzPts val="1100"/>
              <a:buFont typeface="Arial"/>
              <a:buNone/>
            </a:pPr>
            <a:r>
              <a:rPr lang="en-US" sz="10000" b="1">
                <a:solidFill>
                  <a:schemeClr val="dk2"/>
                </a:solidFill>
                <a:highlight>
                  <a:schemeClr val="lt2"/>
                </a:highlight>
                <a:latin typeface="Montserrat"/>
                <a:ea typeface="Montserrat"/>
                <a:cs typeface="Montserrat"/>
                <a:sym typeface="Montserrat"/>
              </a:rPr>
              <a:t>Predictive Analysis</a:t>
            </a:r>
            <a:endParaRPr sz="10000" b="1">
              <a:solidFill>
                <a:schemeClr val="dk2"/>
              </a:solidFill>
              <a:highlight>
                <a:schemeClr val="lt2"/>
              </a:highlight>
              <a:latin typeface="Montserrat"/>
              <a:ea typeface="Montserrat"/>
              <a:cs typeface="Montserrat"/>
              <a:sym typeface="Montserrat"/>
            </a:endParaRPr>
          </a:p>
          <a:p>
            <a:pPr marL="457200" lvl="0" indent="0" algn="l" rtl="0">
              <a:lnSpc>
                <a:spcPct val="50000"/>
              </a:lnSpc>
              <a:spcBef>
                <a:spcPts val="0"/>
              </a:spcBef>
              <a:spcAft>
                <a:spcPts val="0"/>
              </a:spcAft>
              <a:buClr>
                <a:schemeClr val="dk1"/>
              </a:buClr>
              <a:buSzPts val="1100"/>
              <a:buFont typeface="Arial"/>
              <a:buNone/>
            </a:pPr>
            <a:endParaRPr sz="10000" b="1">
              <a:solidFill>
                <a:schemeClr val="dk2"/>
              </a:solidFill>
              <a:highlight>
                <a:schemeClr val="lt2"/>
              </a:highlight>
              <a:latin typeface="Montserrat"/>
              <a:ea typeface="Montserrat"/>
              <a:cs typeface="Montserrat"/>
              <a:sym typeface="Montserrat"/>
            </a:endParaRPr>
          </a:p>
          <a:p>
            <a:pPr marL="457200" lvl="0" indent="0" algn="l" rtl="0">
              <a:lnSpc>
                <a:spcPct val="50000"/>
              </a:lnSpc>
              <a:spcBef>
                <a:spcPts val="0"/>
              </a:spcBef>
              <a:spcAft>
                <a:spcPts val="0"/>
              </a:spcAft>
              <a:buNone/>
            </a:pPr>
            <a:r>
              <a:rPr lang="en-US" sz="20000" b="1">
                <a:solidFill>
                  <a:schemeClr val="dk2"/>
                </a:solidFill>
                <a:latin typeface="Montserrat"/>
                <a:ea typeface="Montserrat"/>
                <a:cs typeface="Montserrat"/>
                <a:sym typeface="Montserrat"/>
              </a:rPr>
              <a:t> </a:t>
            </a:r>
            <a:endParaRPr sz="20000" b="1">
              <a:solidFill>
                <a:schemeClr val="dk2"/>
              </a:solidFill>
              <a:latin typeface="Montserrat"/>
              <a:ea typeface="Montserrat"/>
              <a:cs typeface="Montserrat"/>
              <a:sym typeface="Montserrat"/>
            </a:endParaRPr>
          </a:p>
        </p:txBody>
      </p:sp>
      <p:sp>
        <p:nvSpPr>
          <p:cNvPr id="257" name="Google Shape;257;p35"/>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5400">
                <a:solidFill>
                  <a:schemeClr val="dk2"/>
                </a:solidFill>
                <a:latin typeface="Montserrat"/>
                <a:ea typeface="Montserrat"/>
                <a:cs typeface="Montserrat"/>
                <a:sym typeface="Montserrat"/>
              </a:rPr>
              <a:t>02.</a:t>
            </a:r>
            <a:endParaRPr sz="5400">
              <a:solidFill>
                <a:schemeClr val="dk2"/>
              </a:solidFill>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62"/>
        <p:cNvGrpSpPr/>
        <p:nvPr/>
      </p:nvGrpSpPr>
      <p:grpSpPr>
        <a:xfrm>
          <a:off x="0" y="0"/>
          <a:ext cx="0" cy="0"/>
          <a:chOff x="0" y="0"/>
          <a:chExt cx="0" cy="0"/>
        </a:xfrm>
      </p:grpSpPr>
      <p:sp>
        <p:nvSpPr>
          <p:cNvPr id="263" name="Google Shape;263;p36"/>
          <p:cNvSpPr txBox="1">
            <a:spLocks noGrp="1"/>
          </p:cNvSpPr>
          <p:nvPr>
            <p:ph type="title"/>
          </p:nvPr>
        </p:nvSpPr>
        <p:spPr>
          <a:xfrm>
            <a:off x="2485855" y="822005"/>
            <a:ext cx="16657800" cy="1835400"/>
          </a:xfrm>
          <a:prstGeom prst="rect">
            <a:avLst/>
          </a:prstGeom>
          <a:noFill/>
          <a:ln>
            <a:noFill/>
          </a:ln>
        </p:spPr>
        <p:txBody>
          <a:bodyPr spcFirstLastPara="1" wrap="square" lIns="359950" tIns="539975" rIns="91375" bIns="180025" anchor="b" anchorCtr="0">
            <a:spAutoFit/>
          </a:bodyPr>
          <a:lstStyle/>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latin typeface="Montserrat"/>
                <a:ea typeface="Montserrat"/>
                <a:cs typeface="Montserrat"/>
                <a:sym typeface="Montserrat"/>
              </a:rPr>
              <a:t>PREDICTIVE ANALYSIS</a:t>
            </a:r>
            <a:endParaRPr sz="8000" b="1">
              <a:solidFill>
                <a:schemeClr val="dk2"/>
              </a:solidFill>
              <a:latin typeface="Montserrat"/>
              <a:ea typeface="Montserrat"/>
              <a:cs typeface="Montserrat"/>
              <a:sym typeface="Montserrat"/>
            </a:endParaRPr>
          </a:p>
        </p:txBody>
      </p:sp>
      <p:sp>
        <p:nvSpPr>
          <p:cNvPr id="264" name="Google Shape;264;p36"/>
          <p:cNvSpPr txBox="1">
            <a:spLocks noGrp="1"/>
          </p:cNvSpPr>
          <p:nvPr>
            <p:ph type="body" idx="1"/>
          </p:nvPr>
        </p:nvSpPr>
        <p:spPr>
          <a:xfrm>
            <a:off x="2448700" y="4515477"/>
            <a:ext cx="16163100" cy="15185400"/>
          </a:xfrm>
          <a:prstGeom prst="rect">
            <a:avLst/>
          </a:prstGeom>
          <a:noFill/>
          <a:ln>
            <a:noFill/>
          </a:ln>
        </p:spPr>
        <p:txBody>
          <a:bodyPr spcFirstLastPara="1" wrap="square" lIns="359950" tIns="359950" rIns="359950" bIns="359950" anchor="t" anchorCtr="0">
            <a:spAutoFit/>
          </a:bodyPr>
          <a:lstStyle/>
          <a:p>
            <a:pPr marL="1739900" lvl="0" indent="0" algn="l" rtl="0">
              <a:lnSpc>
                <a:spcPct val="150000"/>
              </a:lnSpc>
              <a:spcBef>
                <a:spcPts val="2133"/>
              </a:spcBef>
              <a:spcAft>
                <a:spcPts val="0"/>
              </a:spcAft>
              <a:buNone/>
            </a:pPr>
            <a:r>
              <a:rPr lang="en-US" sz="4600" i="0">
                <a:highlight>
                  <a:schemeClr val="lt2"/>
                </a:highlight>
                <a:latin typeface="Montserrat"/>
                <a:ea typeface="Montserrat"/>
                <a:cs typeface="Montserrat"/>
                <a:sym typeface="Montserrat"/>
              </a:rPr>
              <a:t>Setting Clear Expectations</a:t>
            </a:r>
            <a:endParaRPr sz="4600" i="0">
              <a:highlight>
                <a:schemeClr val="lt2"/>
              </a:highlight>
              <a:latin typeface="Montserrat"/>
              <a:ea typeface="Montserrat"/>
              <a:cs typeface="Montserrat"/>
              <a:sym typeface="Montserrat"/>
            </a:endParaRPr>
          </a:p>
          <a:p>
            <a:pPr marL="1739900" lvl="0" indent="0" algn="l" rtl="0">
              <a:lnSpc>
                <a:spcPct val="150000"/>
              </a:lnSpc>
              <a:spcBef>
                <a:spcPts val="2133"/>
              </a:spcBef>
              <a:spcAft>
                <a:spcPts val="0"/>
              </a:spcAft>
              <a:buNone/>
            </a:pPr>
            <a:endParaRPr sz="4600" i="0">
              <a:highlight>
                <a:schemeClr val="lt2"/>
              </a:highlight>
              <a:latin typeface="Montserrat"/>
              <a:ea typeface="Montserrat"/>
              <a:cs typeface="Montserrat"/>
              <a:sym typeface="Montserrat"/>
            </a:endParaRPr>
          </a:p>
          <a:p>
            <a:pPr marL="1739900" lvl="0" indent="0" algn="l" rtl="0">
              <a:lnSpc>
                <a:spcPct val="150000"/>
              </a:lnSpc>
              <a:spcBef>
                <a:spcPts val="2133"/>
              </a:spcBef>
              <a:spcAft>
                <a:spcPts val="0"/>
              </a:spcAft>
              <a:buNone/>
            </a:pPr>
            <a:endParaRPr sz="4600" i="0">
              <a:highlight>
                <a:schemeClr val="lt2"/>
              </a:highlight>
              <a:latin typeface="Montserrat"/>
              <a:ea typeface="Montserrat"/>
              <a:cs typeface="Montserrat"/>
              <a:sym typeface="Montserrat"/>
            </a:endParaRPr>
          </a:p>
          <a:p>
            <a:pPr marL="1739900" lvl="0" indent="0" algn="l" rtl="0">
              <a:lnSpc>
                <a:spcPct val="150000"/>
              </a:lnSpc>
              <a:spcBef>
                <a:spcPts val="2133"/>
              </a:spcBef>
              <a:spcAft>
                <a:spcPts val="0"/>
              </a:spcAft>
              <a:buNone/>
            </a:pPr>
            <a:r>
              <a:rPr lang="en-US" sz="4600" i="0">
                <a:highlight>
                  <a:schemeClr val="lt2"/>
                </a:highlight>
                <a:latin typeface="Montserrat"/>
                <a:ea typeface="Montserrat"/>
                <a:cs typeface="Montserrat"/>
                <a:sym typeface="Montserrat"/>
              </a:rPr>
              <a:t>Understanding AI's Capabilities</a:t>
            </a:r>
            <a:endParaRPr sz="4600" i="0">
              <a:highlight>
                <a:schemeClr val="lt2"/>
              </a:highlight>
              <a:latin typeface="Montserrat"/>
              <a:ea typeface="Montserrat"/>
              <a:cs typeface="Montserrat"/>
              <a:sym typeface="Montserrat"/>
            </a:endParaRPr>
          </a:p>
          <a:p>
            <a:pPr marL="1739900" lvl="0" indent="0" algn="l" rtl="0">
              <a:lnSpc>
                <a:spcPct val="150000"/>
              </a:lnSpc>
              <a:spcBef>
                <a:spcPts val="2133"/>
              </a:spcBef>
              <a:spcAft>
                <a:spcPts val="0"/>
              </a:spcAft>
              <a:buNone/>
            </a:pPr>
            <a:endParaRPr sz="4600" i="0">
              <a:highlight>
                <a:schemeClr val="lt2"/>
              </a:highlight>
              <a:latin typeface="Montserrat"/>
              <a:ea typeface="Montserrat"/>
              <a:cs typeface="Montserrat"/>
              <a:sym typeface="Montserrat"/>
            </a:endParaRPr>
          </a:p>
          <a:p>
            <a:pPr marL="1739900" lvl="0" indent="0" algn="l" rtl="0">
              <a:lnSpc>
                <a:spcPct val="150000"/>
              </a:lnSpc>
              <a:spcBef>
                <a:spcPts val="2133"/>
              </a:spcBef>
              <a:spcAft>
                <a:spcPts val="0"/>
              </a:spcAft>
              <a:buNone/>
            </a:pPr>
            <a:endParaRPr sz="4600" i="0">
              <a:highlight>
                <a:schemeClr val="lt2"/>
              </a:highlight>
              <a:latin typeface="Montserrat"/>
              <a:ea typeface="Montserrat"/>
              <a:cs typeface="Montserrat"/>
              <a:sym typeface="Montserrat"/>
            </a:endParaRPr>
          </a:p>
          <a:p>
            <a:pPr marL="1739900" lvl="0" indent="0" algn="l" rtl="0">
              <a:lnSpc>
                <a:spcPct val="150000"/>
              </a:lnSpc>
              <a:spcBef>
                <a:spcPts val="2133"/>
              </a:spcBef>
              <a:spcAft>
                <a:spcPts val="0"/>
              </a:spcAft>
              <a:buNone/>
            </a:pPr>
            <a:r>
              <a:rPr lang="en-US" sz="4600" i="0">
                <a:highlight>
                  <a:schemeClr val="lt2"/>
                </a:highlight>
                <a:latin typeface="Montserrat"/>
                <a:ea typeface="Montserrat"/>
                <a:cs typeface="Montserrat"/>
                <a:sym typeface="Montserrat"/>
              </a:rPr>
              <a:t>Providing Detailed Instructions</a:t>
            </a:r>
            <a:endParaRPr sz="4600" i="0">
              <a:highlight>
                <a:schemeClr val="lt2"/>
              </a:highlight>
              <a:latin typeface="Montserrat"/>
              <a:ea typeface="Montserrat"/>
              <a:cs typeface="Montserrat"/>
              <a:sym typeface="Montserrat"/>
            </a:endParaRPr>
          </a:p>
          <a:p>
            <a:pPr marL="173990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431800" lvl="0" indent="0" algn="l" rtl="0">
              <a:lnSpc>
                <a:spcPct val="150000"/>
              </a:lnSpc>
              <a:spcBef>
                <a:spcPts val="2300"/>
              </a:spcBef>
              <a:spcAft>
                <a:spcPts val="0"/>
              </a:spcAft>
              <a:buNone/>
            </a:pPr>
            <a:endParaRPr sz="3800" i="0">
              <a:highlight>
                <a:schemeClr val="lt1"/>
              </a:highlight>
              <a:latin typeface="Montserrat"/>
              <a:ea typeface="Montserrat"/>
              <a:cs typeface="Montserrat"/>
              <a:sym typeface="Montserrat"/>
            </a:endParaRPr>
          </a:p>
          <a:p>
            <a:pPr marL="0" lvl="0" indent="0" algn="l" rtl="0">
              <a:lnSpc>
                <a:spcPct val="150000"/>
              </a:lnSpc>
              <a:spcBef>
                <a:spcPts val="2300"/>
              </a:spcBef>
              <a:spcAft>
                <a:spcPts val="0"/>
              </a:spcAft>
              <a:buSzPts val="6800"/>
              <a:buNone/>
            </a:pPr>
            <a:endParaRPr sz="3000" i="0">
              <a:highlight>
                <a:schemeClr val="lt1"/>
              </a:highlight>
              <a:latin typeface="Montserrat"/>
              <a:ea typeface="Montserrat"/>
              <a:cs typeface="Montserrat"/>
              <a:sym typeface="Montserrat"/>
            </a:endParaRPr>
          </a:p>
        </p:txBody>
      </p:sp>
      <p:pic>
        <p:nvPicPr>
          <p:cNvPr id="265" name="Google Shape;265;p36"/>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266" name="Google Shape;266;p36"/>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267" name="Google Shape;267;p36"/>
          <p:cNvSpPr/>
          <p:nvPr/>
        </p:nvSpPr>
        <p:spPr>
          <a:xfrm>
            <a:off x="19744258" y="0"/>
            <a:ext cx="14928900" cy="19503900"/>
          </a:xfrm>
          <a:prstGeom prst="rect">
            <a:avLst/>
          </a:prstGeom>
          <a:solidFill>
            <a:schemeClr val="dk2"/>
          </a:solidFill>
          <a:ln w="9525" cap="flat" cmpd="sng">
            <a:solidFill>
              <a:schemeClr val="dk2"/>
            </a:solidFill>
            <a:prstDash val="solid"/>
            <a:round/>
            <a:headEnd type="none" w="sm" len="sm"/>
            <a:tailEnd type="none" w="sm" len="sm"/>
          </a:ln>
        </p:spPr>
        <p:txBody>
          <a:bodyPr spcFirstLastPara="1" wrap="square" lIns="346675" tIns="346675" rIns="346675" bIns="346675" anchor="ctr" anchorCtr="0">
            <a:noAutofit/>
          </a:bodyPr>
          <a:lstStyle/>
          <a:p>
            <a:pPr marL="0" lvl="0" indent="0" algn="l" rtl="0">
              <a:lnSpc>
                <a:spcPct val="115000"/>
              </a:lnSpc>
              <a:spcBef>
                <a:spcPts val="0"/>
              </a:spcBef>
              <a:spcAft>
                <a:spcPts val="0"/>
              </a:spcAft>
              <a:buClr>
                <a:schemeClr val="dk1"/>
              </a:buClr>
              <a:buSzPts val="1100"/>
              <a:buFont typeface="Arial"/>
              <a:buNone/>
            </a:pPr>
            <a:r>
              <a:rPr lang="en-US" sz="5300">
                <a:solidFill>
                  <a:schemeClr val="lt1"/>
                </a:solidFill>
                <a:latin typeface="Montserrat"/>
                <a:ea typeface="Montserrat"/>
                <a:cs typeface="Montserrat"/>
                <a:sym typeface="Montserrat"/>
              </a:rPr>
              <a:t>Chat GPT for Teams</a:t>
            </a:r>
            <a:endParaRPr sz="5300">
              <a:solidFill>
                <a:schemeClr val="lt1"/>
              </a:solidFill>
              <a:latin typeface="Montserrat"/>
              <a:ea typeface="Montserrat"/>
              <a:cs typeface="Montserrat"/>
              <a:sym typeface="Montserrat"/>
            </a:endParaRPr>
          </a:p>
          <a:p>
            <a:pPr marL="0" lvl="0" indent="0" algn="l" rtl="0">
              <a:lnSpc>
                <a:spcPct val="115000"/>
              </a:lnSpc>
              <a:spcBef>
                <a:spcPts val="0"/>
              </a:spcBef>
              <a:spcAft>
                <a:spcPts val="0"/>
              </a:spcAft>
              <a:buClr>
                <a:schemeClr val="dk1"/>
              </a:buClr>
              <a:buSzPts val="1100"/>
              <a:buFont typeface="Arial"/>
              <a:buNone/>
            </a:pPr>
            <a:r>
              <a:rPr lang="en-US" sz="5300">
                <a:solidFill>
                  <a:schemeClr val="lt1"/>
                </a:solidFill>
                <a:latin typeface="Montserrat"/>
                <a:ea typeface="Montserrat"/>
                <a:cs typeface="Montserrat"/>
                <a:sym typeface="Montserrat"/>
              </a:rPr>
              <a:t>Microsoft Copilot</a:t>
            </a:r>
            <a:endParaRPr sz="5300">
              <a:solidFill>
                <a:schemeClr val="lt1"/>
              </a:solidFill>
              <a:latin typeface="Montserrat"/>
              <a:ea typeface="Montserrat"/>
              <a:cs typeface="Montserrat"/>
              <a:sym typeface="Montserrat"/>
            </a:endParaRPr>
          </a:p>
          <a:p>
            <a:pPr marL="0" lvl="0" indent="0" algn="l" rtl="0">
              <a:lnSpc>
                <a:spcPct val="115000"/>
              </a:lnSpc>
              <a:spcBef>
                <a:spcPts val="0"/>
              </a:spcBef>
              <a:spcAft>
                <a:spcPts val="0"/>
              </a:spcAft>
              <a:buClr>
                <a:schemeClr val="dk1"/>
              </a:buClr>
              <a:buSzPts val="1100"/>
              <a:buFont typeface="Arial"/>
              <a:buNone/>
            </a:pPr>
            <a:r>
              <a:rPr lang="en-US" sz="5300">
                <a:solidFill>
                  <a:schemeClr val="lt1"/>
                </a:solidFill>
                <a:latin typeface="Montserrat"/>
                <a:ea typeface="Montserrat"/>
                <a:cs typeface="Montserrat"/>
                <a:sym typeface="Montserrat"/>
              </a:rPr>
              <a:t>Gemini Advanced</a:t>
            </a:r>
            <a:endParaRPr sz="5300">
              <a:solidFill>
                <a:schemeClr val="lt1"/>
              </a:solidFill>
              <a:latin typeface="Montserrat"/>
              <a:ea typeface="Montserrat"/>
              <a:cs typeface="Montserrat"/>
              <a:sym typeface="Montserrat"/>
            </a:endParaRPr>
          </a:p>
          <a:p>
            <a:pPr marL="0" lvl="0" indent="0" algn="l" rtl="0">
              <a:lnSpc>
                <a:spcPct val="115000"/>
              </a:lnSpc>
              <a:spcBef>
                <a:spcPts val="0"/>
              </a:spcBef>
              <a:spcAft>
                <a:spcPts val="0"/>
              </a:spcAft>
              <a:buNone/>
            </a:pPr>
            <a:r>
              <a:rPr lang="en-US" sz="5300">
                <a:solidFill>
                  <a:schemeClr val="lt1"/>
                </a:solidFill>
                <a:latin typeface="Montserrat"/>
                <a:ea typeface="Montserrat"/>
                <a:cs typeface="Montserrat"/>
                <a:sym typeface="Montserrat"/>
              </a:rPr>
              <a:t>Google Colab</a:t>
            </a:r>
            <a:endParaRPr sz="5300">
              <a:solidFill>
                <a:schemeClr val="lt1"/>
              </a:solidFill>
              <a:latin typeface="Montserrat"/>
              <a:ea typeface="Montserrat"/>
              <a:cs typeface="Montserrat"/>
              <a:sym typeface="Montserrat"/>
            </a:endParaRPr>
          </a:p>
          <a:p>
            <a:pPr marL="0" lvl="0" indent="0" algn="l" rtl="0">
              <a:lnSpc>
                <a:spcPct val="115000"/>
              </a:lnSpc>
              <a:spcBef>
                <a:spcPts val="0"/>
              </a:spcBef>
              <a:spcAft>
                <a:spcPts val="0"/>
              </a:spcAft>
              <a:buNone/>
            </a:pPr>
            <a:r>
              <a:rPr lang="en-US" sz="5300">
                <a:solidFill>
                  <a:schemeClr val="lt1"/>
                </a:solidFill>
                <a:latin typeface="Montserrat"/>
                <a:ea typeface="Montserrat"/>
                <a:cs typeface="Montserrat"/>
                <a:sym typeface="Montserrat"/>
              </a:rPr>
              <a:t>IBM Watson</a:t>
            </a:r>
            <a:endParaRPr sz="5300">
              <a:solidFill>
                <a:schemeClr val="lt1"/>
              </a:solidFill>
              <a:latin typeface="Montserrat"/>
              <a:ea typeface="Montserrat"/>
              <a:cs typeface="Montserrat"/>
              <a:sym typeface="Montserrat"/>
            </a:endParaRPr>
          </a:p>
          <a:p>
            <a:pPr marL="0" lvl="0" indent="0" algn="l" rtl="0">
              <a:lnSpc>
                <a:spcPct val="115000"/>
              </a:lnSpc>
              <a:spcBef>
                <a:spcPts val="0"/>
              </a:spcBef>
              <a:spcAft>
                <a:spcPts val="0"/>
              </a:spcAft>
              <a:buNone/>
            </a:pPr>
            <a:r>
              <a:rPr lang="en-US" sz="5300">
                <a:solidFill>
                  <a:schemeClr val="lt1"/>
                </a:solidFill>
                <a:latin typeface="Montserrat"/>
                <a:ea typeface="Montserrat"/>
                <a:cs typeface="Montserrat"/>
                <a:sym typeface="Montserrat"/>
              </a:rPr>
              <a:t>Microsoft Azure Machine Learning</a:t>
            </a:r>
            <a:endParaRPr sz="5300">
              <a:solidFill>
                <a:schemeClr val="lt1"/>
              </a:solidFill>
              <a:latin typeface="Montserrat"/>
              <a:ea typeface="Montserrat"/>
              <a:cs typeface="Montserrat"/>
              <a:sym typeface="Montserrat"/>
            </a:endParaRPr>
          </a:p>
          <a:p>
            <a:pPr marL="0" lvl="0" indent="0" algn="l" rtl="0">
              <a:lnSpc>
                <a:spcPct val="115000"/>
              </a:lnSpc>
              <a:spcBef>
                <a:spcPts val="0"/>
              </a:spcBef>
              <a:spcAft>
                <a:spcPts val="0"/>
              </a:spcAft>
              <a:buNone/>
            </a:pPr>
            <a:r>
              <a:rPr lang="en-US" sz="5300">
                <a:solidFill>
                  <a:schemeClr val="lt1"/>
                </a:solidFill>
                <a:latin typeface="Montserrat"/>
                <a:ea typeface="Montserrat"/>
                <a:cs typeface="Montserrat"/>
                <a:sym typeface="Montserrat"/>
              </a:rPr>
              <a:t>Altair® RapidMiner®</a:t>
            </a:r>
            <a:endParaRPr sz="5300">
              <a:solidFill>
                <a:schemeClr val="lt1"/>
              </a:solidFill>
              <a:latin typeface="Montserrat"/>
              <a:ea typeface="Montserrat"/>
              <a:cs typeface="Montserrat"/>
              <a:sym typeface="Montserrat"/>
            </a:endParaRPr>
          </a:p>
          <a:p>
            <a:pPr marL="0" lvl="0" indent="0" algn="l" rtl="0">
              <a:lnSpc>
                <a:spcPct val="115000"/>
              </a:lnSpc>
              <a:spcBef>
                <a:spcPts val="0"/>
              </a:spcBef>
              <a:spcAft>
                <a:spcPts val="0"/>
              </a:spcAft>
              <a:buNone/>
            </a:pPr>
            <a:endParaRPr sz="5300">
              <a:solidFill>
                <a:schemeClr val="lt1"/>
              </a:solidFill>
              <a:latin typeface="Montserrat"/>
              <a:ea typeface="Montserrat"/>
              <a:cs typeface="Montserrat"/>
              <a:sym typeface="Montserrat"/>
            </a:endParaRPr>
          </a:p>
          <a:p>
            <a:pPr marL="0" lvl="0" indent="0" algn="l" rtl="0">
              <a:lnSpc>
                <a:spcPct val="115000"/>
              </a:lnSpc>
              <a:spcBef>
                <a:spcPts val="0"/>
              </a:spcBef>
              <a:spcAft>
                <a:spcPts val="0"/>
              </a:spcAft>
              <a:buNone/>
            </a:pPr>
            <a:endParaRPr sz="5300">
              <a:solidFill>
                <a:schemeClr val="lt1"/>
              </a:solidFill>
              <a:latin typeface="Montserrat"/>
              <a:ea typeface="Montserrat"/>
              <a:cs typeface="Montserrat"/>
              <a:sym typeface="Montserrat"/>
            </a:endParaRPr>
          </a:p>
          <a:p>
            <a:pPr marL="0" lvl="0" indent="0" algn="l" rtl="0">
              <a:lnSpc>
                <a:spcPct val="115000"/>
              </a:lnSpc>
              <a:spcBef>
                <a:spcPts val="0"/>
              </a:spcBef>
              <a:spcAft>
                <a:spcPts val="0"/>
              </a:spcAft>
              <a:buNone/>
            </a:pPr>
            <a:endParaRPr sz="5300">
              <a:solidFill>
                <a:schemeClr val="lt1"/>
              </a:solidFill>
              <a:latin typeface="Montserrat"/>
              <a:ea typeface="Montserrat"/>
              <a:cs typeface="Montserrat"/>
              <a:sym typeface="Montserrat"/>
            </a:endParaRPr>
          </a:p>
        </p:txBody>
      </p:sp>
      <p:sp>
        <p:nvSpPr>
          <p:cNvPr id="268" name="Google Shape;268;p36"/>
          <p:cNvSpPr/>
          <p:nvPr/>
        </p:nvSpPr>
        <p:spPr>
          <a:xfrm>
            <a:off x="1860457" y="4080924"/>
            <a:ext cx="2280900" cy="20703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346675" tIns="346675" rIns="346675" bIns="346675" anchor="ctr" anchorCtr="0">
            <a:noAutofit/>
          </a:bodyPr>
          <a:lstStyle/>
          <a:p>
            <a:pPr marL="0" lvl="0" indent="0" algn="ctr" rtl="0">
              <a:spcBef>
                <a:spcPts val="0"/>
              </a:spcBef>
              <a:spcAft>
                <a:spcPts val="0"/>
              </a:spcAft>
              <a:buNone/>
            </a:pPr>
            <a:r>
              <a:rPr lang="en-US" sz="5300">
                <a:latin typeface="Montserrat"/>
                <a:ea typeface="Montserrat"/>
                <a:cs typeface="Montserrat"/>
                <a:sym typeface="Montserrat"/>
              </a:rPr>
              <a:t>01</a:t>
            </a:r>
            <a:endParaRPr sz="5300">
              <a:latin typeface="Montserrat"/>
              <a:ea typeface="Montserrat"/>
              <a:cs typeface="Montserrat"/>
              <a:sym typeface="Montserrat"/>
            </a:endParaRPr>
          </a:p>
        </p:txBody>
      </p:sp>
      <p:sp>
        <p:nvSpPr>
          <p:cNvPr id="269" name="Google Shape;269;p36"/>
          <p:cNvSpPr/>
          <p:nvPr/>
        </p:nvSpPr>
        <p:spPr>
          <a:xfrm>
            <a:off x="1860457" y="8094493"/>
            <a:ext cx="2280900" cy="20703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346675" tIns="346675" rIns="346675" bIns="346675" anchor="ctr" anchorCtr="0">
            <a:noAutofit/>
          </a:bodyPr>
          <a:lstStyle/>
          <a:p>
            <a:pPr marL="0" lvl="0" indent="0" algn="ctr" rtl="0">
              <a:spcBef>
                <a:spcPts val="0"/>
              </a:spcBef>
              <a:spcAft>
                <a:spcPts val="0"/>
              </a:spcAft>
              <a:buNone/>
            </a:pPr>
            <a:r>
              <a:rPr lang="en-US" sz="5300">
                <a:latin typeface="Montserrat"/>
                <a:ea typeface="Montserrat"/>
                <a:cs typeface="Montserrat"/>
                <a:sym typeface="Montserrat"/>
              </a:rPr>
              <a:t>02</a:t>
            </a:r>
            <a:endParaRPr sz="5300">
              <a:latin typeface="Montserrat"/>
              <a:ea typeface="Montserrat"/>
              <a:cs typeface="Montserrat"/>
              <a:sym typeface="Montserrat"/>
            </a:endParaRPr>
          </a:p>
        </p:txBody>
      </p:sp>
      <p:sp>
        <p:nvSpPr>
          <p:cNvPr id="270" name="Google Shape;270;p36"/>
          <p:cNvSpPr/>
          <p:nvPr/>
        </p:nvSpPr>
        <p:spPr>
          <a:xfrm>
            <a:off x="1860457" y="12108156"/>
            <a:ext cx="2280900" cy="20703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346675" tIns="346675" rIns="346675" bIns="346675" anchor="ctr" anchorCtr="0">
            <a:noAutofit/>
          </a:bodyPr>
          <a:lstStyle/>
          <a:p>
            <a:pPr marL="0" lvl="0" indent="0" algn="ctr" rtl="0">
              <a:spcBef>
                <a:spcPts val="0"/>
              </a:spcBef>
              <a:spcAft>
                <a:spcPts val="0"/>
              </a:spcAft>
              <a:buNone/>
            </a:pPr>
            <a:r>
              <a:rPr lang="en-US" sz="5300">
                <a:latin typeface="Montserrat"/>
                <a:ea typeface="Montserrat"/>
                <a:cs typeface="Montserrat"/>
                <a:sym typeface="Montserrat"/>
              </a:rPr>
              <a:t>03</a:t>
            </a:r>
            <a:endParaRPr sz="5300">
              <a:latin typeface="Montserrat"/>
              <a:ea typeface="Montserrat"/>
              <a:cs typeface="Montserrat"/>
              <a:sym typeface="Montserrat"/>
            </a:endParaRPr>
          </a:p>
        </p:txBody>
      </p:sp>
      <p:pic>
        <p:nvPicPr>
          <p:cNvPr id="271" name="Google Shape;271;p36"/>
          <p:cNvPicPr preferRelativeResize="0"/>
          <p:nvPr/>
        </p:nvPicPr>
        <p:blipFill rotWithShape="1">
          <a:blip r:embed="rId3">
            <a:alphaModFix/>
          </a:blip>
          <a:srcRect/>
          <a:stretch/>
        </p:blipFill>
        <p:spPr>
          <a:xfrm>
            <a:off x="31596735" y="16454375"/>
            <a:ext cx="1698885" cy="169678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76"/>
        <p:cNvGrpSpPr/>
        <p:nvPr/>
      </p:nvGrpSpPr>
      <p:grpSpPr>
        <a:xfrm>
          <a:off x="0" y="0"/>
          <a:ext cx="0" cy="0"/>
          <a:chOff x="0" y="0"/>
          <a:chExt cx="0" cy="0"/>
        </a:xfrm>
      </p:grpSpPr>
      <p:sp>
        <p:nvSpPr>
          <p:cNvPr id="277" name="Google Shape;277;p37"/>
          <p:cNvSpPr txBox="1">
            <a:spLocks noGrp="1"/>
          </p:cNvSpPr>
          <p:nvPr>
            <p:ph type="title"/>
          </p:nvPr>
        </p:nvSpPr>
        <p:spPr>
          <a:xfrm>
            <a:off x="1860450" y="822000"/>
            <a:ext cx="22752300" cy="2943600"/>
          </a:xfrm>
          <a:prstGeom prst="rect">
            <a:avLst/>
          </a:prstGeom>
          <a:noFill/>
          <a:ln>
            <a:noFill/>
          </a:ln>
        </p:spPr>
        <p:txBody>
          <a:bodyPr spcFirstLastPara="1" wrap="square" lIns="359950" tIns="539975" rIns="91375" bIns="180025" anchor="b" anchorCtr="0">
            <a:spAutoFit/>
          </a:bodyPr>
          <a:lstStyle/>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latin typeface="Montserrat"/>
                <a:ea typeface="Montserrat"/>
                <a:cs typeface="Montserrat"/>
                <a:sym typeface="Montserrat"/>
              </a:rPr>
              <a:t>Empowering Finance with</a:t>
            </a:r>
            <a:r>
              <a:rPr lang="en-US" sz="8000" b="1">
                <a:latin typeface="Montserrat"/>
                <a:ea typeface="Montserrat"/>
                <a:cs typeface="Montserrat"/>
                <a:sym typeface="Montserrat"/>
              </a:rPr>
              <a:t> </a:t>
            </a:r>
            <a:r>
              <a:rPr lang="en-US" sz="8000" b="1">
                <a:solidFill>
                  <a:srgbClr val="FFC706"/>
                </a:solidFill>
                <a:latin typeface="Montserrat"/>
                <a:ea typeface="Montserrat"/>
                <a:cs typeface="Montserrat"/>
                <a:sym typeface="Montserrat"/>
              </a:rPr>
              <a:t>ChatGPT</a:t>
            </a:r>
            <a:r>
              <a:rPr lang="en-US" sz="8000" b="1">
                <a:latin typeface="Montserrat"/>
                <a:ea typeface="Montserrat"/>
                <a:cs typeface="Montserrat"/>
                <a:sym typeface="Montserrat"/>
              </a:rPr>
              <a:t>: </a:t>
            </a:r>
            <a:r>
              <a:rPr lang="en-US" sz="8000" b="1">
                <a:solidFill>
                  <a:schemeClr val="dk2"/>
                </a:solidFill>
                <a:latin typeface="Montserrat"/>
                <a:ea typeface="Montserrat"/>
                <a:cs typeface="Montserrat"/>
                <a:sym typeface="Montserrat"/>
              </a:rPr>
              <a:t>Unlocking New Capabilities</a:t>
            </a:r>
            <a:r>
              <a:rPr lang="en-US" sz="8000" b="1">
                <a:latin typeface="Montserrat"/>
                <a:ea typeface="Montserrat"/>
                <a:cs typeface="Montserrat"/>
                <a:sym typeface="Montserrat"/>
              </a:rPr>
              <a:t> </a:t>
            </a:r>
            <a:endParaRPr sz="8000" b="1">
              <a:latin typeface="Montserrat"/>
              <a:ea typeface="Montserrat"/>
              <a:cs typeface="Montserrat"/>
              <a:sym typeface="Montserrat"/>
            </a:endParaRPr>
          </a:p>
        </p:txBody>
      </p:sp>
      <p:sp>
        <p:nvSpPr>
          <p:cNvPr id="278" name="Google Shape;278;p37"/>
          <p:cNvSpPr txBox="1">
            <a:spLocks noGrp="1"/>
          </p:cNvSpPr>
          <p:nvPr>
            <p:ph type="body" idx="1"/>
          </p:nvPr>
        </p:nvSpPr>
        <p:spPr>
          <a:xfrm>
            <a:off x="2577426" y="4520150"/>
            <a:ext cx="20021400" cy="13165800"/>
          </a:xfrm>
          <a:prstGeom prst="rect">
            <a:avLst/>
          </a:prstGeom>
          <a:noFill/>
          <a:ln>
            <a:noFill/>
          </a:ln>
        </p:spPr>
        <p:txBody>
          <a:bodyPr spcFirstLastPara="1" wrap="square" lIns="359950" tIns="359950" rIns="359950" bIns="359950" anchor="t" anchorCtr="0">
            <a:spAutoFit/>
          </a:bodyPr>
          <a:lstStyle/>
          <a:p>
            <a:pPr marL="457200" lvl="0" indent="-469900" algn="l" rtl="0">
              <a:lnSpc>
                <a:spcPct val="200000"/>
              </a:lnSpc>
              <a:spcBef>
                <a:spcPts val="2133"/>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Provide advances prompts to ChatGPT</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Leverage ChatGPT for comprehensive financial analysis</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Address and navigate issues related to confidential data</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Utilize ChatGPT for the analysis of PDF, Excel documents</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Integrate Python programming with ChatGPT functionalities</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Microsoft Azure, Google Colab</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Develop and apply custom GPT models tailored for financial analyses and tasks</a:t>
            </a:r>
            <a:endParaRPr sz="3800" i="0">
              <a:highlight>
                <a:schemeClr val="lt2"/>
              </a:highlight>
              <a:latin typeface="Montserrat"/>
              <a:ea typeface="Montserrat"/>
              <a:cs typeface="Montserrat"/>
              <a:sym typeface="Montserrat"/>
            </a:endParaRPr>
          </a:p>
          <a:p>
            <a:pPr marL="0" lvl="0" indent="0" algn="l" rtl="0">
              <a:lnSpc>
                <a:spcPct val="150000"/>
              </a:lnSpc>
              <a:spcBef>
                <a:spcPts val="2133"/>
              </a:spcBef>
              <a:spcAft>
                <a:spcPts val="0"/>
              </a:spcAft>
              <a:buNone/>
            </a:pPr>
            <a:endParaRPr sz="3800" i="0">
              <a:highlight>
                <a:schemeClr val="lt2"/>
              </a:highlight>
              <a:latin typeface="Montserrat"/>
              <a:ea typeface="Montserrat"/>
              <a:cs typeface="Montserrat"/>
              <a:sym typeface="Montserrat"/>
            </a:endParaRPr>
          </a:p>
          <a:p>
            <a:pPr marL="431800" lvl="0" indent="0" algn="l" rtl="0">
              <a:lnSpc>
                <a:spcPct val="150000"/>
              </a:lnSpc>
              <a:spcBef>
                <a:spcPts val="2300"/>
              </a:spcBef>
              <a:spcAft>
                <a:spcPts val="0"/>
              </a:spcAft>
              <a:buNone/>
            </a:pPr>
            <a:endParaRPr sz="3800" i="0">
              <a:highlight>
                <a:schemeClr val="lt2"/>
              </a:highlight>
              <a:latin typeface="Montserrat"/>
              <a:ea typeface="Montserrat"/>
              <a:cs typeface="Montserrat"/>
              <a:sym typeface="Montserrat"/>
            </a:endParaRPr>
          </a:p>
          <a:p>
            <a:pPr marL="0" lvl="0" indent="0" algn="l" rtl="0">
              <a:lnSpc>
                <a:spcPct val="150000"/>
              </a:lnSpc>
              <a:spcBef>
                <a:spcPts val="2300"/>
              </a:spcBef>
              <a:spcAft>
                <a:spcPts val="0"/>
              </a:spcAft>
              <a:buSzPts val="6800"/>
              <a:buNone/>
            </a:pPr>
            <a:endParaRPr sz="3000" i="0">
              <a:highlight>
                <a:schemeClr val="lt2"/>
              </a:highlight>
              <a:latin typeface="Montserrat"/>
              <a:ea typeface="Montserrat"/>
              <a:cs typeface="Montserrat"/>
              <a:sym typeface="Montserrat"/>
            </a:endParaRPr>
          </a:p>
        </p:txBody>
      </p:sp>
      <p:pic>
        <p:nvPicPr>
          <p:cNvPr id="279" name="Google Shape;279;p37"/>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280" name="Google Shape;280;p37"/>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281" name="Google Shape;281;p37"/>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282" name="Google Shape;282;p37" descr="AI in accounting, abstract in yellow and grey colours, no text"/>
          <p:cNvPicPr preferRelativeResize="0"/>
          <p:nvPr/>
        </p:nvPicPr>
        <p:blipFill>
          <a:blip r:embed="rId4">
            <a:alphaModFix/>
          </a:blip>
          <a:stretch>
            <a:fillRect/>
          </a:stretch>
        </p:blipFill>
        <p:spPr>
          <a:xfrm>
            <a:off x="23359975" y="-280600"/>
            <a:ext cx="11314200" cy="19784600"/>
          </a:xfrm>
          <a:prstGeom prst="rect">
            <a:avLst/>
          </a:prstGeom>
          <a:noFill/>
          <a:ln>
            <a:noFill/>
          </a:ln>
        </p:spPr>
      </p:pic>
      <p:sp>
        <p:nvSpPr>
          <p:cNvPr id="283" name="Google Shape;283;p37"/>
          <p:cNvSpPr/>
          <p:nvPr/>
        </p:nvSpPr>
        <p:spPr>
          <a:xfrm>
            <a:off x="23059975" y="4368800"/>
            <a:ext cx="1316100" cy="128835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284" name="Google Shape;284;p37"/>
          <p:cNvPicPr preferRelativeResize="0"/>
          <p:nvPr/>
        </p:nvPicPr>
        <p:blipFill rotWithShape="1">
          <a:blip r:embed="rId3">
            <a:alphaModFix/>
          </a:blip>
          <a:srcRect/>
          <a:stretch/>
        </p:blipFill>
        <p:spPr>
          <a:xfrm>
            <a:off x="31596735" y="16454375"/>
            <a:ext cx="1698885" cy="169678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89"/>
        <p:cNvGrpSpPr/>
        <p:nvPr/>
      </p:nvGrpSpPr>
      <p:grpSpPr>
        <a:xfrm>
          <a:off x="0" y="0"/>
          <a:ext cx="0" cy="0"/>
          <a:chOff x="0" y="0"/>
          <a:chExt cx="0" cy="0"/>
        </a:xfrm>
      </p:grpSpPr>
      <p:sp>
        <p:nvSpPr>
          <p:cNvPr id="290" name="Google Shape;290;p38"/>
          <p:cNvSpPr txBox="1">
            <a:spLocks noGrp="1"/>
          </p:cNvSpPr>
          <p:nvPr>
            <p:ph type="title"/>
          </p:nvPr>
        </p:nvSpPr>
        <p:spPr>
          <a:xfrm>
            <a:off x="1860450" y="822000"/>
            <a:ext cx="22752300" cy="1835400"/>
          </a:xfrm>
          <a:prstGeom prst="rect">
            <a:avLst/>
          </a:prstGeom>
          <a:noFill/>
          <a:ln>
            <a:noFill/>
          </a:ln>
        </p:spPr>
        <p:txBody>
          <a:bodyPr spcFirstLastPara="1" wrap="square" lIns="359950" tIns="539975" rIns="91375" bIns="180025" anchor="b" anchorCtr="0">
            <a:spAutoFit/>
          </a:bodyPr>
          <a:lstStyle/>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latin typeface="Montserrat"/>
                <a:ea typeface="Montserrat"/>
                <a:cs typeface="Montserrat"/>
                <a:sym typeface="Montserrat"/>
              </a:rPr>
              <a:t>Excel Data Analysis with</a:t>
            </a:r>
            <a:r>
              <a:rPr lang="en-US" sz="8000" b="1">
                <a:latin typeface="Montserrat"/>
                <a:ea typeface="Montserrat"/>
                <a:cs typeface="Montserrat"/>
                <a:sym typeface="Montserrat"/>
              </a:rPr>
              <a:t> </a:t>
            </a:r>
            <a:r>
              <a:rPr lang="en-US" sz="8000" b="1">
                <a:solidFill>
                  <a:srgbClr val="FFC706"/>
                </a:solidFill>
                <a:latin typeface="Montserrat"/>
                <a:ea typeface="Montserrat"/>
                <a:cs typeface="Montserrat"/>
                <a:sym typeface="Montserrat"/>
              </a:rPr>
              <a:t>ChatGPT</a:t>
            </a:r>
            <a:r>
              <a:rPr lang="en-US" sz="8000" b="1">
                <a:latin typeface="Montserrat"/>
                <a:ea typeface="Montserrat"/>
                <a:cs typeface="Montserrat"/>
                <a:sym typeface="Montserrat"/>
              </a:rPr>
              <a:t> </a:t>
            </a:r>
            <a:endParaRPr sz="8000" b="1">
              <a:latin typeface="Montserrat"/>
              <a:ea typeface="Montserrat"/>
              <a:cs typeface="Montserrat"/>
              <a:sym typeface="Montserrat"/>
            </a:endParaRPr>
          </a:p>
        </p:txBody>
      </p:sp>
      <p:sp>
        <p:nvSpPr>
          <p:cNvPr id="291" name="Google Shape;291;p38"/>
          <p:cNvSpPr txBox="1">
            <a:spLocks noGrp="1"/>
          </p:cNvSpPr>
          <p:nvPr>
            <p:ph type="body" idx="1"/>
          </p:nvPr>
        </p:nvSpPr>
        <p:spPr>
          <a:xfrm>
            <a:off x="2577426" y="4520150"/>
            <a:ext cx="19926300" cy="9656400"/>
          </a:xfrm>
          <a:prstGeom prst="rect">
            <a:avLst/>
          </a:prstGeom>
          <a:noFill/>
          <a:ln>
            <a:noFill/>
          </a:ln>
        </p:spPr>
        <p:txBody>
          <a:bodyPr spcFirstLastPara="1" wrap="square" lIns="359950" tIns="359950" rIns="359950" bIns="359950" anchor="t" anchorCtr="0">
            <a:spAutoFit/>
          </a:bodyPr>
          <a:lstStyle/>
          <a:p>
            <a:pPr marL="457200" lvl="0" indent="-469900" algn="l" rtl="0">
              <a:lnSpc>
                <a:spcPct val="200000"/>
              </a:lnSpc>
              <a:spcBef>
                <a:spcPts val="2133"/>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Direct Analysis- upload </a:t>
            </a:r>
            <a:r>
              <a:rPr lang="en-US" sz="3800" b="1" i="0">
                <a:highlight>
                  <a:schemeClr val="lt2"/>
                </a:highlight>
                <a:latin typeface="Montserrat"/>
                <a:ea typeface="Montserrat"/>
                <a:cs typeface="Montserrat"/>
                <a:sym typeface="Montserrat"/>
              </a:rPr>
              <a:t>Excel </a:t>
            </a:r>
            <a:r>
              <a:rPr lang="en-US" sz="3800" i="0">
                <a:highlight>
                  <a:schemeClr val="lt2"/>
                </a:highlight>
                <a:latin typeface="Montserrat"/>
                <a:ea typeface="Montserrat"/>
                <a:cs typeface="Montserrat"/>
                <a:sym typeface="Montserrat"/>
              </a:rPr>
              <a:t>directly to </a:t>
            </a:r>
            <a:r>
              <a:rPr lang="en-US" sz="3800" b="1" i="0">
                <a:highlight>
                  <a:schemeClr val="lt2"/>
                </a:highlight>
                <a:latin typeface="Montserrat"/>
                <a:ea typeface="Montserrat"/>
                <a:cs typeface="Montserrat"/>
                <a:sym typeface="Montserrat"/>
              </a:rPr>
              <a:t>ChatGPT</a:t>
            </a:r>
            <a:r>
              <a:rPr lang="en-US" sz="3800" i="0">
                <a:highlight>
                  <a:schemeClr val="lt2"/>
                </a:highlight>
                <a:latin typeface="Montserrat"/>
                <a:ea typeface="Montserrat"/>
                <a:cs typeface="Montserrat"/>
                <a:sym typeface="Montserrat"/>
              </a:rPr>
              <a:t> or copy-paste data into Chat GPT and ask it to analyze</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Combine analysis and Chat GPT with </a:t>
            </a:r>
            <a:r>
              <a:rPr lang="en-US" sz="3800" b="1" i="0">
                <a:highlight>
                  <a:schemeClr val="lt2"/>
                </a:highlight>
                <a:latin typeface="Montserrat"/>
                <a:ea typeface="Montserrat"/>
                <a:cs typeface="Montserrat"/>
                <a:sym typeface="Montserrat"/>
              </a:rPr>
              <a:t>Python</a:t>
            </a:r>
            <a:endParaRPr sz="3800" b="1"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b="1" i="0">
                <a:highlight>
                  <a:schemeClr val="lt2"/>
                </a:highlight>
                <a:latin typeface="Montserrat"/>
                <a:ea typeface="Montserrat"/>
                <a:cs typeface="Montserrat"/>
                <a:sym typeface="Montserrat"/>
              </a:rPr>
              <a:t>Python GPT: </a:t>
            </a:r>
            <a:r>
              <a:rPr lang="en-US" sz="3800" b="1" i="0" u="sng">
                <a:solidFill>
                  <a:schemeClr val="hlink"/>
                </a:solidFill>
                <a:highlight>
                  <a:schemeClr val="lt2"/>
                </a:highlight>
                <a:latin typeface="Montserrat"/>
                <a:ea typeface="Montserrat"/>
                <a:cs typeface="Montserrat"/>
                <a:sym typeface="Montserrat"/>
                <a:hlinkClick r:id="rId3"/>
              </a:rPr>
              <a:t>https://chat.openai.com/g/g-7ytGE8k6i-python-gpt</a:t>
            </a:r>
            <a:r>
              <a:rPr lang="en-US" sz="3800" b="1" i="0">
                <a:highlight>
                  <a:schemeClr val="lt2"/>
                </a:highlight>
                <a:latin typeface="Montserrat"/>
                <a:ea typeface="Montserrat"/>
                <a:cs typeface="Montserrat"/>
                <a:sym typeface="Montserrat"/>
              </a:rPr>
              <a:t> </a:t>
            </a:r>
            <a:endParaRPr sz="3800" b="1"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b="1" i="0">
                <a:highlight>
                  <a:schemeClr val="lt2"/>
                </a:highlight>
                <a:latin typeface="Montserrat"/>
                <a:ea typeface="Montserrat"/>
                <a:cs typeface="Montserrat"/>
                <a:sym typeface="Montserrat"/>
              </a:rPr>
              <a:t>Cody </a:t>
            </a:r>
            <a:r>
              <a:rPr lang="en-US" sz="3800" i="0">
                <a:highlight>
                  <a:schemeClr val="lt2"/>
                </a:highlight>
                <a:latin typeface="Montserrat"/>
                <a:ea typeface="Montserrat"/>
                <a:cs typeface="Montserrat"/>
                <a:sym typeface="Montserrat"/>
              </a:rPr>
              <a:t>- A New AI Tool</a:t>
            </a:r>
            <a:endParaRPr sz="3800" i="0">
              <a:highlight>
                <a:schemeClr val="lt2"/>
              </a:highlight>
              <a:latin typeface="Montserrat"/>
              <a:ea typeface="Montserrat"/>
              <a:cs typeface="Montserrat"/>
              <a:sym typeface="Montserrat"/>
            </a:endParaRPr>
          </a:p>
          <a:p>
            <a:pPr marL="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431800" lvl="0" indent="0" algn="l" rtl="0">
              <a:lnSpc>
                <a:spcPct val="150000"/>
              </a:lnSpc>
              <a:spcBef>
                <a:spcPts val="2300"/>
              </a:spcBef>
              <a:spcAft>
                <a:spcPts val="0"/>
              </a:spcAft>
              <a:buNone/>
            </a:pPr>
            <a:endParaRPr sz="3800" i="0">
              <a:highlight>
                <a:schemeClr val="lt1"/>
              </a:highlight>
              <a:latin typeface="Montserrat"/>
              <a:ea typeface="Montserrat"/>
              <a:cs typeface="Montserrat"/>
              <a:sym typeface="Montserrat"/>
            </a:endParaRPr>
          </a:p>
          <a:p>
            <a:pPr marL="0" lvl="0" indent="0" algn="l" rtl="0">
              <a:lnSpc>
                <a:spcPct val="150000"/>
              </a:lnSpc>
              <a:spcBef>
                <a:spcPts val="2300"/>
              </a:spcBef>
              <a:spcAft>
                <a:spcPts val="0"/>
              </a:spcAft>
              <a:buSzPts val="6800"/>
              <a:buNone/>
            </a:pPr>
            <a:endParaRPr sz="3000" i="0">
              <a:highlight>
                <a:schemeClr val="lt1"/>
              </a:highlight>
              <a:latin typeface="Montserrat"/>
              <a:ea typeface="Montserrat"/>
              <a:cs typeface="Montserrat"/>
              <a:sym typeface="Montserrat"/>
            </a:endParaRPr>
          </a:p>
        </p:txBody>
      </p:sp>
      <p:pic>
        <p:nvPicPr>
          <p:cNvPr id="292" name="Google Shape;292;p38"/>
          <p:cNvPicPr preferRelativeResize="0"/>
          <p:nvPr/>
        </p:nvPicPr>
        <p:blipFill rotWithShape="1">
          <a:blip r:embed="rId4">
            <a:alphaModFix/>
          </a:blip>
          <a:srcRect/>
          <a:stretch/>
        </p:blipFill>
        <p:spPr>
          <a:xfrm>
            <a:off x="31596735" y="16454375"/>
            <a:ext cx="1698885" cy="1696782"/>
          </a:xfrm>
          <a:prstGeom prst="rect">
            <a:avLst/>
          </a:prstGeom>
          <a:noFill/>
          <a:ln>
            <a:noFill/>
          </a:ln>
        </p:spPr>
      </p:pic>
      <p:sp>
        <p:nvSpPr>
          <p:cNvPr id="293" name="Google Shape;293;p38"/>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294" name="Google Shape;294;p38"/>
          <p:cNvPicPr preferRelativeResize="0"/>
          <p:nvPr/>
        </p:nvPicPr>
        <p:blipFill rotWithShape="1">
          <a:blip r:embed="rId4">
            <a:alphaModFix/>
          </a:blip>
          <a:srcRect/>
          <a:stretch/>
        </p:blipFill>
        <p:spPr>
          <a:xfrm>
            <a:off x="31596735" y="16454375"/>
            <a:ext cx="1698885" cy="1696782"/>
          </a:xfrm>
          <a:prstGeom prst="rect">
            <a:avLst/>
          </a:prstGeom>
          <a:noFill/>
          <a:ln>
            <a:noFill/>
          </a:ln>
        </p:spPr>
      </p:pic>
      <p:pic>
        <p:nvPicPr>
          <p:cNvPr id="295" name="Google Shape;295;p38" descr="Excel Data Analysis with ChatGPT, yellow and grey colours"/>
          <p:cNvPicPr preferRelativeResize="0"/>
          <p:nvPr/>
        </p:nvPicPr>
        <p:blipFill rotWithShape="1">
          <a:blip r:embed="rId5">
            <a:alphaModFix/>
          </a:blip>
          <a:srcRect l="21404" r="21410"/>
          <a:stretch/>
        </p:blipFill>
        <p:spPr>
          <a:xfrm>
            <a:off x="23359975" y="-280600"/>
            <a:ext cx="11319110" cy="19793187"/>
          </a:xfrm>
          <a:prstGeom prst="rect">
            <a:avLst/>
          </a:prstGeom>
          <a:noFill/>
          <a:ln>
            <a:noFill/>
          </a:ln>
        </p:spPr>
      </p:pic>
      <p:sp>
        <p:nvSpPr>
          <p:cNvPr id="296" name="Google Shape;296;p38"/>
          <p:cNvSpPr/>
          <p:nvPr/>
        </p:nvSpPr>
        <p:spPr>
          <a:xfrm>
            <a:off x="22503725" y="4368800"/>
            <a:ext cx="1316100" cy="128835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297" name="Google Shape;297;p38"/>
          <p:cNvPicPr preferRelativeResize="0"/>
          <p:nvPr/>
        </p:nvPicPr>
        <p:blipFill rotWithShape="1">
          <a:blip r:embed="rId4">
            <a:alphaModFix/>
          </a:blip>
          <a:srcRect/>
          <a:stretch/>
        </p:blipFill>
        <p:spPr>
          <a:xfrm>
            <a:off x="31596735" y="16454375"/>
            <a:ext cx="1698885" cy="169678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02"/>
        <p:cNvGrpSpPr/>
        <p:nvPr/>
      </p:nvGrpSpPr>
      <p:grpSpPr>
        <a:xfrm>
          <a:off x="0" y="0"/>
          <a:ext cx="0" cy="0"/>
          <a:chOff x="0" y="0"/>
          <a:chExt cx="0" cy="0"/>
        </a:xfrm>
      </p:grpSpPr>
      <p:sp>
        <p:nvSpPr>
          <p:cNvPr id="303" name="Google Shape;303;p39"/>
          <p:cNvSpPr txBox="1">
            <a:spLocks noGrp="1"/>
          </p:cNvSpPr>
          <p:nvPr>
            <p:ph type="title"/>
          </p:nvPr>
        </p:nvSpPr>
        <p:spPr>
          <a:xfrm>
            <a:off x="1860450" y="822000"/>
            <a:ext cx="22752300" cy="2943600"/>
          </a:xfrm>
          <a:prstGeom prst="rect">
            <a:avLst/>
          </a:prstGeom>
          <a:noFill/>
          <a:ln>
            <a:noFill/>
          </a:ln>
        </p:spPr>
        <p:txBody>
          <a:bodyPr spcFirstLastPara="1" wrap="square" lIns="359950" tIns="539975" rIns="91375" bIns="180025" anchor="b" anchorCtr="0">
            <a:spAutoFit/>
          </a:bodyPr>
          <a:lstStyle/>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latin typeface="Montserrat"/>
                <a:ea typeface="Montserrat"/>
                <a:cs typeface="Montserrat"/>
                <a:sym typeface="Montserrat"/>
              </a:rPr>
              <a:t>How to use Google </a:t>
            </a:r>
            <a:r>
              <a:rPr lang="en-US" sz="8000" b="1">
                <a:solidFill>
                  <a:srgbClr val="FFC706"/>
                </a:solidFill>
                <a:highlight>
                  <a:schemeClr val="lt2"/>
                </a:highlight>
                <a:latin typeface="Montserrat"/>
                <a:ea typeface="Montserrat"/>
                <a:cs typeface="Montserrat"/>
                <a:sym typeface="Montserrat"/>
              </a:rPr>
              <a:t>Gemini Advanced</a:t>
            </a:r>
            <a:r>
              <a:rPr lang="en-US" sz="8000" b="1">
                <a:highlight>
                  <a:schemeClr val="lt2"/>
                </a:highlight>
                <a:latin typeface="Montserrat"/>
                <a:ea typeface="Montserrat"/>
                <a:cs typeface="Montserrat"/>
                <a:sym typeface="Montserrat"/>
              </a:rPr>
              <a:t> </a:t>
            </a:r>
            <a:endParaRPr sz="8000" b="1">
              <a:highlight>
                <a:schemeClr val="lt2"/>
              </a:highlight>
              <a:latin typeface="Montserrat"/>
              <a:ea typeface="Montserrat"/>
              <a:cs typeface="Montserrat"/>
              <a:sym typeface="Montserrat"/>
            </a:endParaRPr>
          </a:p>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highlight>
                  <a:schemeClr val="lt2"/>
                </a:highlight>
                <a:latin typeface="Montserrat"/>
                <a:ea typeface="Montserrat"/>
                <a:cs typeface="Montserrat"/>
                <a:sym typeface="Montserrat"/>
              </a:rPr>
              <a:t>f</a:t>
            </a:r>
            <a:r>
              <a:rPr lang="en-US" sz="8000" b="1">
                <a:solidFill>
                  <a:schemeClr val="dk2"/>
                </a:solidFill>
                <a:latin typeface="Montserrat"/>
                <a:ea typeface="Montserrat"/>
                <a:cs typeface="Montserrat"/>
                <a:sym typeface="Montserrat"/>
              </a:rPr>
              <a:t>or Finance?</a:t>
            </a:r>
            <a:endParaRPr sz="8000" b="1">
              <a:solidFill>
                <a:schemeClr val="dk2"/>
              </a:solidFill>
              <a:latin typeface="Montserrat"/>
              <a:ea typeface="Montserrat"/>
              <a:cs typeface="Montserrat"/>
              <a:sym typeface="Montserrat"/>
            </a:endParaRPr>
          </a:p>
        </p:txBody>
      </p:sp>
      <p:sp>
        <p:nvSpPr>
          <p:cNvPr id="304" name="Google Shape;304;p39"/>
          <p:cNvSpPr txBox="1">
            <a:spLocks noGrp="1"/>
          </p:cNvSpPr>
          <p:nvPr>
            <p:ph type="body" idx="1"/>
          </p:nvPr>
        </p:nvSpPr>
        <p:spPr>
          <a:xfrm>
            <a:off x="2577429" y="4520150"/>
            <a:ext cx="26022300" cy="8331000"/>
          </a:xfrm>
          <a:prstGeom prst="rect">
            <a:avLst/>
          </a:prstGeom>
          <a:noFill/>
          <a:ln>
            <a:noFill/>
          </a:ln>
        </p:spPr>
        <p:txBody>
          <a:bodyPr spcFirstLastPara="1" wrap="square" lIns="359950" tIns="359950" rIns="359950" bIns="359950" anchor="t" anchorCtr="0">
            <a:spAutoFit/>
          </a:bodyPr>
          <a:lstStyle/>
          <a:p>
            <a:pPr marL="457200" lvl="0" indent="-469900" algn="l" rtl="0">
              <a:lnSpc>
                <a:spcPct val="200000"/>
              </a:lnSpc>
              <a:spcBef>
                <a:spcPts val="2133"/>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Financial Report Writing</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Variance Analysis</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Budget and Forecast Refinement</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Automated Account Reconciliations</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Tax Code Analysis</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Audit Assistance</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IFRS vs GAAP</a:t>
            </a:r>
            <a:endParaRPr sz="3000" i="0">
              <a:highlight>
                <a:schemeClr val="lt2"/>
              </a:highlight>
              <a:latin typeface="Montserrat"/>
              <a:ea typeface="Montserrat"/>
              <a:cs typeface="Montserrat"/>
              <a:sym typeface="Montserrat"/>
            </a:endParaRPr>
          </a:p>
        </p:txBody>
      </p:sp>
      <p:pic>
        <p:nvPicPr>
          <p:cNvPr id="305" name="Google Shape;305;p39"/>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306" name="Google Shape;306;p39"/>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307" name="Google Shape;307;p39"/>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308" name="Google Shape;308;p39" descr="Excel Data Analysis with ChatGPT, yellow and grey colours"/>
          <p:cNvPicPr preferRelativeResize="0"/>
          <p:nvPr/>
        </p:nvPicPr>
        <p:blipFill rotWithShape="1">
          <a:blip r:embed="rId4">
            <a:alphaModFix/>
          </a:blip>
          <a:srcRect l="21404" r="21410"/>
          <a:stretch/>
        </p:blipFill>
        <p:spPr>
          <a:xfrm>
            <a:off x="22664574" y="-280600"/>
            <a:ext cx="12014500" cy="19793174"/>
          </a:xfrm>
          <a:prstGeom prst="rect">
            <a:avLst/>
          </a:prstGeom>
          <a:noFill/>
          <a:ln>
            <a:noFill/>
          </a:ln>
        </p:spPr>
      </p:pic>
      <p:sp>
        <p:nvSpPr>
          <p:cNvPr id="309" name="Google Shape;309;p39"/>
          <p:cNvSpPr/>
          <p:nvPr/>
        </p:nvSpPr>
        <p:spPr>
          <a:xfrm>
            <a:off x="21836950" y="3765600"/>
            <a:ext cx="1316100" cy="128835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310" name="Google Shape;310;p39"/>
          <p:cNvPicPr preferRelativeResize="0"/>
          <p:nvPr/>
        </p:nvPicPr>
        <p:blipFill rotWithShape="1">
          <a:blip r:embed="rId3">
            <a:alphaModFix/>
          </a:blip>
          <a:srcRect/>
          <a:stretch/>
        </p:blipFill>
        <p:spPr>
          <a:xfrm>
            <a:off x="31596735" y="16454375"/>
            <a:ext cx="1698885" cy="169678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15"/>
        <p:cNvGrpSpPr/>
        <p:nvPr/>
      </p:nvGrpSpPr>
      <p:grpSpPr>
        <a:xfrm>
          <a:off x="0" y="0"/>
          <a:ext cx="0" cy="0"/>
          <a:chOff x="0" y="0"/>
          <a:chExt cx="0" cy="0"/>
        </a:xfrm>
      </p:grpSpPr>
      <p:sp>
        <p:nvSpPr>
          <p:cNvPr id="316" name="Google Shape;316;p40"/>
          <p:cNvSpPr txBox="1">
            <a:spLocks noGrp="1"/>
          </p:cNvSpPr>
          <p:nvPr>
            <p:ph type="title"/>
          </p:nvPr>
        </p:nvSpPr>
        <p:spPr>
          <a:xfrm>
            <a:off x="1860450" y="822000"/>
            <a:ext cx="22752300" cy="2943600"/>
          </a:xfrm>
          <a:prstGeom prst="rect">
            <a:avLst/>
          </a:prstGeom>
          <a:noFill/>
          <a:ln>
            <a:noFill/>
          </a:ln>
        </p:spPr>
        <p:txBody>
          <a:bodyPr spcFirstLastPara="1" wrap="square" lIns="359950" tIns="539975" rIns="91375" bIns="180025" anchor="b" anchorCtr="0">
            <a:spAutoFit/>
          </a:bodyPr>
          <a:lstStyle/>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latin typeface="Montserrat"/>
                <a:ea typeface="Montserrat"/>
                <a:cs typeface="Montserrat"/>
                <a:sym typeface="Montserrat"/>
              </a:rPr>
              <a:t>Finance Data Management with</a:t>
            </a:r>
            <a:r>
              <a:rPr lang="en-US" sz="8000" b="1">
                <a:latin typeface="Montserrat"/>
                <a:ea typeface="Montserrat"/>
                <a:cs typeface="Montserrat"/>
                <a:sym typeface="Montserrat"/>
              </a:rPr>
              <a:t> </a:t>
            </a:r>
            <a:r>
              <a:rPr lang="en-US" sz="8000" b="1">
                <a:solidFill>
                  <a:srgbClr val="FFC706"/>
                </a:solidFill>
                <a:latin typeface="Montserrat"/>
                <a:ea typeface="Montserrat"/>
                <a:cs typeface="Montserrat"/>
                <a:sym typeface="Montserrat"/>
              </a:rPr>
              <a:t>Microsoft Copilot</a:t>
            </a:r>
            <a:endParaRPr sz="8000" b="1">
              <a:solidFill>
                <a:srgbClr val="FFC706"/>
              </a:solidFill>
              <a:latin typeface="Montserrat"/>
              <a:ea typeface="Montserrat"/>
              <a:cs typeface="Montserrat"/>
              <a:sym typeface="Montserrat"/>
            </a:endParaRPr>
          </a:p>
        </p:txBody>
      </p:sp>
      <p:sp>
        <p:nvSpPr>
          <p:cNvPr id="317" name="Google Shape;317;p40"/>
          <p:cNvSpPr txBox="1">
            <a:spLocks noGrp="1"/>
          </p:cNvSpPr>
          <p:nvPr>
            <p:ph type="body" idx="1"/>
          </p:nvPr>
        </p:nvSpPr>
        <p:spPr>
          <a:xfrm>
            <a:off x="1860451" y="4461600"/>
            <a:ext cx="20633100" cy="9672600"/>
          </a:xfrm>
          <a:prstGeom prst="rect">
            <a:avLst/>
          </a:prstGeom>
          <a:noFill/>
          <a:ln>
            <a:noFill/>
          </a:ln>
        </p:spPr>
        <p:txBody>
          <a:bodyPr spcFirstLastPara="1" wrap="square" lIns="359950" tIns="359950" rIns="359950" bIns="359950" anchor="t" anchorCtr="0">
            <a:spAutoFit/>
          </a:bodyPr>
          <a:lstStyle/>
          <a:p>
            <a:pPr marL="457200" lvl="0" indent="-469900" algn="l" rtl="0">
              <a:lnSpc>
                <a:spcPct val="200000"/>
              </a:lnSpc>
              <a:spcBef>
                <a:spcPts val="2133"/>
              </a:spcBef>
              <a:spcAft>
                <a:spcPts val="0"/>
              </a:spcAft>
              <a:buSzPts val="3800"/>
              <a:buFont typeface="Montserrat"/>
              <a:buChar char="●"/>
            </a:pPr>
            <a:r>
              <a:rPr lang="en-US" sz="3800" b="1" i="0">
                <a:highlight>
                  <a:schemeClr val="lt2"/>
                </a:highlight>
                <a:latin typeface="Montserrat"/>
                <a:ea typeface="Montserrat"/>
                <a:cs typeface="Montserrat"/>
                <a:sym typeface="Montserrat"/>
              </a:rPr>
              <a:t>Easy Formula Help: </a:t>
            </a:r>
            <a:r>
              <a:rPr lang="en-US" sz="3800" i="0">
                <a:highlight>
                  <a:schemeClr val="lt2"/>
                </a:highlight>
                <a:latin typeface="Montserrat"/>
                <a:ea typeface="Montserrat"/>
                <a:cs typeface="Montserrat"/>
                <a:sym typeface="Montserrat"/>
              </a:rPr>
              <a:t>Easily work through complex functions with Copilot’s quick and accurate tips.</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Char char="●"/>
            </a:pPr>
            <a:r>
              <a:rPr lang="en-US" sz="3800" b="1" i="0">
                <a:highlight>
                  <a:schemeClr val="lt2"/>
                </a:highlight>
                <a:latin typeface="Montserrat"/>
                <a:ea typeface="Montserrat"/>
                <a:cs typeface="Montserrat"/>
                <a:sym typeface="Montserrat"/>
              </a:rPr>
              <a:t>Quick Error Fixing: </a:t>
            </a:r>
            <a:r>
              <a:rPr lang="en-US" sz="3800" i="0">
                <a:highlight>
                  <a:schemeClr val="lt2"/>
                </a:highlight>
                <a:latin typeface="Montserrat"/>
                <a:ea typeface="Montserrat"/>
                <a:cs typeface="Montserrat"/>
                <a:sym typeface="Montserrat"/>
              </a:rPr>
              <a:t>Save time by fixing formula errors fast with Copilot’s help.</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Char char="●"/>
            </a:pPr>
            <a:r>
              <a:rPr lang="en-US" sz="3800" b="1" i="0">
                <a:highlight>
                  <a:schemeClr val="lt2"/>
                </a:highlight>
                <a:latin typeface="Montserrat"/>
                <a:ea typeface="Montserrat"/>
                <a:cs typeface="Montserrat"/>
                <a:sym typeface="Montserrat"/>
              </a:rPr>
              <a:t>Better Data Look: </a:t>
            </a:r>
            <a:r>
              <a:rPr lang="en-US" sz="3800" i="0">
                <a:highlight>
                  <a:schemeClr val="lt2"/>
                </a:highlight>
                <a:latin typeface="Montserrat"/>
                <a:ea typeface="Montserrat"/>
                <a:cs typeface="Montserrat"/>
                <a:sym typeface="Montserrat"/>
              </a:rPr>
              <a:t>Make your data easier to read and look better with Copilot’s advice on fonts, formats, and colors.</a:t>
            </a:r>
            <a:endParaRPr sz="3800" i="0">
              <a:highlight>
                <a:schemeClr val="lt2"/>
              </a:highlight>
              <a:latin typeface="Montserrat"/>
              <a:ea typeface="Montserrat"/>
              <a:cs typeface="Montserrat"/>
              <a:sym typeface="Montserrat"/>
            </a:endParaRPr>
          </a:p>
          <a:p>
            <a:pPr marL="457200" lvl="0" indent="-469900" algn="l" rtl="0">
              <a:lnSpc>
                <a:spcPct val="200000"/>
              </a:lnSpc>
              <a:spcBef>
                <a:spcPts val="0"/>
              </a:spcBef>
              <a:spcAft>
                <a:spcPts val="0"/>
              </a:spcAft>
              <a:buSzPts val="3800"/>
              <a:buFont typeface="Montserrat"/>
              <a:buChar char="●"/>
            </a:pPr>
            <a:r>
              <a:rPr lang="en-US" sz="3800" b="1" i="0">
                <a:highlight>
                  <a:schemeClr val="lt2"/>
                </a:highlight>
                <a:latin typeface="Montserrat"/>
                <a:ea typeface="Montserrat"/>
                <a:cs typeface="Montserrat"/>
                <a:sym typeface="Montserrat"/>
              </a:rPr>
              <a:t>Easy Chart Making: </a:t>
            </a:r>
            <a:r>
              <a:rPr lang="en-US" sz="3800" i="0">
                <a:highlight>
                  <a:schemeClr val="lt2"/>
                </a:highlight>
                <a:latin typeface="Montserrat"/>
                <a:ea typeface="Montserrat"/>
                <a:cs typeface="Montserrat"/>
                <a:sym typeface="Montserrat"/>
              </a:rPr>
              <a:t>Make interesting charts easily with Copilot’s help, so your data is easy to understand and attractive.</a:t>
            </a:r>
            <a:endParaRPr sz="3800" i="0">
              <a:highlight>
                <a:schemeClr val="lt2"/>
              </a:highlight>
              <a:latin typeface="Montserrat"/>
              <a:ea typeface="Montserrat"/>
              <a:cs typeface="Montserrat"/>
              <a:sym typeface="Montserrat"/>
            </a:endParaRPr>
          </a:p>
          <a:p>
            <a:pPr marL="0" lvl="0" indent="0" algn="l" rtl="0">
              <a:lnSpc>
                <a:spcPct val="150000"/>
              </a:lnSpc>
              <a:spcBef>
                <a:spcPts val="2300"/>
              </a:spcBef>
              <a:spcAft>
                <a:spcPts val="0"/>
              </a:spcAft>
              <a:buSzPts val="6800"/>
              <a:buNone/>
            </a:pPr>
            <a:endParaRPr sz="3000" i="0">
              <a:highlight>
                <a:schemeClr val="lt2"/>
              </a:highlight>
              <a:latin typeface="Montserrat"/>
              <a:ea typeface="Montserrat"/>
              <a:cs typeface="Montserrat"/>
              <a:sym typeface="Montserrat"/>
            </a:endParaRPr>
          </a:p>
        </p:txBody>
      </p:sp>
      <p:pic>
        <p:nvPicPr>
          <p:cNvPr id="318" name="Google Shape;318;p40"/>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319" name="Google Shape;319;p40"/>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320" name="Google Shape;320;p40"/>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321" name="Google Shape;321;p40"/>
          <p:cNvPicPr preferRelativeResize="0"/>
          <p:nvPr/>
        </p:nvPicPr>
        <p:blipFill rotWithShape="1">
          <a:blip r:embed="rId4">
            <a:alphaModFix/>
          </a:blip>
          <a:srcRect l="21044" r="21044"/>
          <a:stretch/>
        </p:blipFill>
        <p:spPr>
          <a:xfrm>
            <a:off x="23359975" y="-32900"/>
            <a:ext cx="11319099" cy="19545475"/>
          </a:xfrm>
          <a:prstGeom prst="rect">
            <a:avLst/>
          </a:prstGeom>
          <a:noFill/>
          <a:ln>
            <a:noFill/>
          </a:ln>
        </p:spPr>
      </p:pic>
      <p:sp>
        <p:nvSpPr>
          <p:cNvPr id="322" name="Google Shape;322;p40"/>
          <p:cNvSpPr/>
          <p:nvPr/>
        </p:nvSpPr>
        <p:spPr>
          <a:xfrm>
            <a:off x="22705950" y="4368800"/>
            <a:ext cx="1316100" cy="128835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323" name="Google Shape;323;p40"/>
          <p:cNvPicPr preferRelativeResize="0"/>
          <p:nvPr/>
        </p:nvPicPr>
        <p:blipFill rotWithShape="1">
          <a:blip r:embed="rId3">
            <a:alphaModFix/>
          </a:blip>
          <a:srcRect/>
          <a:stretch/>
        </p:blipFill>
        <p:spPr>
          <a:xfrm>
            <a:off x="31596735" y="16454375"/>
            <a:ext cx="1698885" cy="169678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28"/>
        <p:cNvGrpSpPr/>
        <p:nvPr/>
      </p:nvGrpSpPr>
      <p:grpSpPr>
        <a:xfrm>
          <a:off x="0" y="0"/>
          <a:ext cx="0" cy="0"/>
          <a:chOff x="0" y="0"/>
          <a:chExt cx="0" cy="0"/>
        </a:xfrm>
      </p:grpSpPr>
      <p:sp>
        <p:nvSpPr>
          <p:cNvPr id="329" name="Google Shape;329;p41"/>
          <p:cNvSpPr txBox="1">
            <a:spLocks noGrp="1"/>
          </p:cNvSpPr>
          <p:nvPr>
            <p:ph type="title"/>
          </p:nvPr>
        </p:nvSpPr>
        <p:spPr>
          <a:xfrm>
            <a:off x="2485846" y="822000"/>
            <a:ext cx="29743200" cy="2943600"/>
          </a:xfrm>
          <a:prstGeom prst="rect">
            <a:avLst/>
          </a:prstGeom>
          <a:noFill/>
          <a:ln>
            <a:noFill/>
          </a:ln>
        </p:spPr>
        <p:txBody>
          <a:bodyPr spcFirstLastPara="1" wrap="square" lIns="359950" tIns="539975" rIns="91375" bIns="180025" anchor="b" anchorCtr="0">
            <a:spAutoFit/>
          </a:bodyPr>
          <a:lstStyle/>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latin typeface="Montserrat"/>
                <a:ea typeface="Montserrat"/>
                <a:cs typeface="Montserrat"/>
                <a:sym typeface="Montserrat"/>
              </a:rPr>
              <a:t>Cost-efficiency formula:</a:t>
            </a:r>
            <a:r>
              <a:rPr lang="en-US" sz="8000" b="1">
                <a:latin typeface="Montserrat"/>
                <a:ea typeface="Montserrat"/>
                <a:cs typeface="Montserrat"/>
                <a:sym typeface="Montserrat"/>
              </a:rPr>
              <a:t> </a:t>
            </a:r>
            <a:r>
              <a:rPr lang="en-US" sz="8000" b="1">
                <a:solidFill>
                  <a:srgbClr val="FFC706"/>
                </a:solidFill>
                <a:latin typeface="Montserrat"/>
                <a:ea typeface="Montserrat"/>
                <a:cs typeface="Montserrat"/>
                <a:sym typeface="Montserrat"/>
              </a:rPr>
              <a:t>ChatGPT + Python + Google Colab</a:t>
            </a:r>
            <a:endParaRPr sz="8000" b="1">
              <a:solidFill>
                <a:srgbClr val="FFC706"/>
              </a:solidFill>
              <a:latin typeface="Montserrat"/>
              <a:ea typeface="Montserrat"/>
              <a:cs typeface="Montserrat"/>
              <a:sym typeface="Montserrat"/>
            </a:endParaRPr>
          </a:p>
        </p:txBody>
      </p:sp>
      <p:sp>
        <p:nvSpPr>
          <p:cNvPr id="330" name="Google Shape;330;p41"/>
          <p:cNvSpPr txBox="1">
            <a:spLocks noGrp="1"/>
          </p:cNvSpPr>
          <p:nvPr>
            <p:ph type="body" idx="1"/>
          </p:nvPr>
        </p:nvSpPr>
        <p:spPr>
          <a:xfrm>
            <a:off x="2485843" y="5533759"/>
            <a:ext cx="16163100" cy="8403600"/>
          </a:xfrm>
          <a:prstGeom prst="rect">
            <a:avLst/>
          </a:prstGeom>
          <a:noFill/>
          <a:ln>
            <a:noFill/>
          </a:ln>
        </p:spPr>
        <p:txBody>
          <a:bodyPr spcFirstLastPara="1" wrap="square" lIns="359950" tIns="359950" rIns="359950" bIns="359950" anchor="t" anchorCtr="0">
            <a:spAutoFit/>
          </a:bodyPr>
          <a:lstStyle/>
          <a:p>
            <a:pPr marL="457200" lvl="0" indent="0" algn="l" rtl="0">
              <a:lnSpc>
                <a:spcPct val="150000"/>
              </a:lnSpc>
              <a:spcBef>
                <a:spcPts val="2133"/>
              </a:spcBef>
              <a:spcAft>
                <a:spcPts val="0"/>
              </a:spcAft>
              <a:buNone/>
            </a:pPr>
            <a:r>
              <a:rPr lang="en-US" sz="4600" b="1" i="0">
                <a:highlight>
                  <a:schemeClr val="lt2"/>
                </a:highlight>
                <a:latin typeface="Montserrat"/>
                <a:ea typeface="Montserrat"/>
                <a:cs typeface="Montserrat"/>
                <a:sym typeface="Montserrat"/>
              </a:rPr>
              <a:t>Libraries</a:t>
            </a:r>
            <a:endParaRPr sz="4600" b="1" i="0">
              <a:highlight>
                <a:schemeClr val="lt2"/>
              </a:highlight>
              <a:latin typeface="Montserrat"/>
              <a:ea typeface="Montserrat"/>
              <a:cs typeface="Montserrat"/>
              <a:sym typeface="Montserrat"/>
            </a:endParaRPr>
          </a:p>
          <a:p>
            <a:pPr marL="457200" lvl="0" indent="-520700" algn="l" rtl="0">
              <a:lnSpc>
                <a:spcPct val="150000"/>
              </a:lnSpc>
              <a:spcBef>
                <a:spcPts val="2133"/>
              </a:spcBef>
              <a:spcAft>
                <a:spcPts val="0"/>
              </a:spcAft>
              <a:buSzPts val="4600"/>
              <a:buFont typeface="Montserrat"/>
              <a:buChar char="●"/>
            </a:pPr>
            <a:r>
              <a:rPr lang="en-US" sz="4600" b="1" i="0">
                <a:highlight>
                  <a:schemeClr val="lt2"/>
                </a:highlight>
                <a:latin typeface="Montserrat"/>
                <a:ea typeface="Montserrat"/>
                <a:cs typeface="Montserrat"/>
                <a:sym typeface="Montserrat"/>
              </a:rPr>
              <a:t>Numpy: </a:t>
            </a:r>
            <a:r>
              <a:rPr lang="en-US" sz="4600" b="1" i="0" u="sng">
                <a:solidFill>
                  <a:schemeClr val="hlink"/>
                </a:solidFill>
                <a:highlight>
                  <a:schemeClr val="lt2"/>
                </a:highlight>
                <a:latin typeface="Montserrat"/>
                <a:ea typeface="Montserrat"/>
                <a:cs typeface="Montserrat"/>
                <a:sym typeface="Montserrat"/>
                <a:hlinkClick r:id="rId3"/>
              </a:rPr>
              <a:t>https://numpy.org</a:t>
            </a:r>
            <a:r>
              <a:rPr lang="en-US" sz="4600" b="1" i="0">
                <a:highlight>
                  <a:schemeClr val="lt2"/>
                </a:highlight>
                <a:latin typeface="Montserrat"/>
                <a:ea typeface="Montserrat"/>
                <a:cs typeface="Montserrat"/>
                <a:sym typeface="Montserrat"/>
              </a:rPr>
              <a:t> </a:t>
            </a:r>
            <a:endParaRPr sz="4600" b="1" i="0">
              <a:highlight>
                <a:schemeClr val="lt2"/>
              </a:highlight>
              <a:latin typeface="Montserrat"/>
              <a:ea typeface="Montserrat"/>
              <a:cs typeface="Montserrat"/>
              <a:sym typeface="Montserrat"/>
            </a:endParaRPr>
          </a:p>
          <a:p>
            <a:pPr marL="457200" lvl="0" indent="-520700" algn="l" rtl="0">
              <a:lnSpc>
                <a:spcPct val="150000"/>
              </a:lnSpc>
              <a:spcBef>
                <a:spcPts val="0"/>
              </a:spcBef>
              <a:spcAft>
                <a:spcPts val="0"/>
              </a:spcAft>
              <a:buSzPts val="4600"/>
              <a:buFont typeface="Montserrat"/>
              <a:buChar char="●"/>
            </a:pPr>
            <a:r>
              <a:rPr lang="en-US" sz="4600" b="1" i="0">
                <a:highlight>
                  <a:schemeClr val="lt2"/>
                </a:highlight>
                <a:latin typeface="Montserrat"/>
                <a:ea typeface="Montserrat"/>
                <a:cs typeface="Montserrat"/>
                <a:sym typeface="Montserrat"/>
              </a:rPr>
              <a:t>Pandas: </a:t>
            </a:r>
            <a:r>
              <a:rPr lang="en-US" sz="4600" b="1" i="0" u="sng">
                <a:solidFill>
                  <a:schemeClr val="hlink"/>
                </a:solidFill>
                <a:highlight>
                  <a:schemeClr val="lt2"/>
                </a:highlight>
                <a:latin typeface="Montserrat"/>
                <a:ea typeface="Montserrat"/>
                <a:cs typeface="Montserrat"/>
                <a:sym typeface="Montserrat"/>
                <a:hlinkClick r:id="rId4"/>
              </a:rPr>
              <a:t>https://pandas.pydata.org</a:t>
            </a:r>
            <a:r>
              <a:rPr lang="en-US" sz="4600" b="1" i="0">
                <a:highlight>
                  <a:schemeClr val="lt2"/>
                </a:highlight>
                <a:latin typeface="Montserrat"/>
                <a:ea typeface="Montserrat"/>
                <a:cs typeface="Montserrat"/>
                <a:sym typeface="Montserrat"/>
              </a:rPr>
              <a:t> </a:t>
            </a:r>
            <a:endParaRPr sz="4600" b="1" i="0">
              <a:highlight>
                <a:schemeClr val="lt2"/>
              </a:highlight>
              <a:latin typeface="Montserrat"/>
              <a:ea typeface="Montserrat"/>
              <a:cs typeface="Montserrat"/>
              <a:sym typeface="Montserrat"/>
            </a:endParaRPr>
          </a:p>
          <a:p>
            <a:pPr marL="457200" lvl="0" indent="-520700" algn="l" rtl="0">
              <a:lnSpc>
                <a:spcPct val="150000"/>
              </a:lnSpc>
              <a:spcBef>
                <a:spcPts val="0"/>
              </a:spcBef>
              <a:spcAft>
                <a:spcPts val="0"/>
              </a:spcAft>
              <a:buSzPts val="4600"/>
              <a:buFont typeface="Montserrat"/>
              <a:buChar char="●"/>
            </a:pPr>
            <a:r>
              <a:rPr lang="en-US" sz="4600" b="1" i="0">
                <a:highlight>
                  <a:schemeClr val="lt2"/>
                </a:highlight>
                <a:latin typeface="Montserrat"/>
                <a:ea typeface="Montserrat"/>
                <a:cs typeface="Montserrat"/>
                <a:sym typeface="Montserrat"/>
              </a:rPr>
              <a:t>Scipy: </a:t>
            </a:r>
            <a:r>
              <a:rPr lang="en-US" sz="4600" b="1" i="0" u="sng">
                <a:solidFill>
                  <a:schemeClr val="hlink"/>
                </a:solidFill>
                <a:highlight>
                  <a:schemeClr val="lt2"/>
                </a:highlight>
                <a:latin typeface="Montserrat"/>
                <a:ea typeface="Montserrat"/>
                <a:cs typeface="Montserrat"/>
                <a:sym typeface="Montserrat"/>
                <a:hlinkClick r:id="rId5"/>
              </a:rPr>
              <a:t>https://www.scipy.org</a:t>
            </a:r>
            <a:r>
              <a:rPr lang="en-US" sz="4600" b="1" i="0">
                <a:highlight>
                  <a:schemeClr val="lt2"/>
                </a:highlight>
                <a:latin typeface="Montserrat"/>
                <a:ea typeface="Montserrat"/>
                <a:cs typeface="Montserrat"/>
                <a:sym typeface="Montserrat"/>
              </a:rPr>
              <a:t> </a:t>
            </a:r>
            <a:endParaRPr sz="4600" b="1" i="0">
              <a:highlight>
                <a:schemeClr val="lt2"/>
              </a:highlight>
              <a:latin typeface="Montserrat"/>
              <a:ea typeface="Montserrat"/>
              <a:cs typeface="Montserrat"/>
              <a:sym typeface="Montserrat"/>
            </a:endParaRPr>
          </a:p>
          <a:p>
            <a:pPr marL="457200" lvl="0" indent="-520700" algn="l" rtl="0">
              <a:lnSpc>
                <a:spcPct val="150000"/>
              </a:lnSpc>
              <a:spcBef>
                <a:spcPts val="0"/>
              </a:spcBef>
              <a:spcAft>
                <a:spcPts val="0"/>
              </a:spcAft>
              <a:buSzPts val="4600"/>
              <a:buFont typeface="Montserrat"/>
              <a:buChar char="●"/>
            </a:pPr>
            <a:r>
              <a:rPr lang="en-US" sz="4600" b="1" i="0">
                <a:highlight>
                  <a:schemeClr val="lt2"/>
                </a:highlight>
                <a:latin typeface="Montserrat"/>
                <a:ea typeface="Montserrat"/>
                <a:cs typeface="Montserrat"/>
                <a:sym typeface="Montserrat"/>
              </a:rPr>
              <a:t>Matplotlib: </a:t>
            </a:r>
            <a:r>
              <a:rPr lang="en-US" sz="4600" b="1" i="0" u="sng">
                <a:solidFill>
                  <a:schemeClr val="hlink"/>
                </a:solidFill>
                <a:highlight>
                  <a:schemeClr val="lt2"/>
                </a:highlight>
                <a:latin typeface="Montserrat"/>
                <a:ea typeface="Montserrat"/>
                <a:cs typeface="Montserrat"/>
                <a:sym typeface="Montserrat"/>
                <a:hlinkClick r:id="rId6"/>
              </a:rPr>
              <a:t>https://matplotlib.org</a:t>
            </a:r>
            <a:endParaRPr sz="4600" b="1" i="0">
              <a:highlight>
                <a:schemeClr val="lt2"/>
              </a:highlight>
              <a:latin typeface="Montserrat"/>
              <a:ea typeface="Montserrat"/>
              <a:cs typeface="Montserrat"/>
              <a:sym typeface="Montserrat"/>
            </a:endParaRPr>
          </a:p>
          <a:p>
            <a:pPr marL="457200" lvl="0" indent="0" algn="l" rtl="0">
              <a:lnSpc>
                <a:spcPct val="150000"/>
              </a:lnSpc>
              <a:spcBef>
                <a:spcPts val="2133"/>
              </a:spcBef>
              <a:spcAft>
                <a:spcPts val="0"/>
              </a:spcAft>
              <a:buNone/>
            </a:pPr>
            <a:endParaRPr sz="4600" b="1" i="0">
              <a:highlight>
                <a:schemeClr val="lt2"/>
              </a:highlight>
              <a:latin typeface="Montserrat"/>
              <a:ea typeface="Montserrat"/>
              <a:cs typeface="Montserrat"/>
              <a:sym typeface="Montserrat"/>
            </a:endParaRPr>
          </a:p>
          <a:p>
            <a:pPr marL="0" lvl="0" indent="0" algn="l" rtl="0">
              <a:lnSpc>
                <a:spcPct val="150000"/>
              </a:lnSpc>
              <a:spcBef>
                <a:spcPts val="2300"/>
              </a:spcBef>
              <a:spcAft>
                <a:spcPts val="0"/>
              </a:spcAft>
              <a:buSzPts val="6800"/>
              <a:buNone/>
            </a:pPr>
            <a:endParaRPr sz="3000" i="0">
              <a:highlight>
                <a:schemeClr val="lt1"/>
              </a:highlight>
              <a:latin typeface="Montserrat"/>
              <a:ea typeface="Montserrat"/>
              <a:cs typeface="Montserrat"/>
              <a:sym typeface="Montserrat"/>
            </a:endParaRPr>
          </a:p>
        </p:txBody>
      </p:sp>
      <p:pic>
        <p:nvPicPr>
          <p:cNvPr id="331" name="Google Shape;331;p41"/>
          <p:cNvPicPr preferRelativeResize="0"/>
          <p:nvPr/>
        </p:nvPicPr>
        <p:blipFill rotWithShape="1">
          <a:blip r:embed="rId7">
            <a:alphaModFix/>
          </a:blip>
          <a:srcRect/>
          <a:stretch/>
        </p:blipFill>
        <p:spPr>
          <a:xfrm>
            <a:off x="31596735" y="16454375"/>
            <a:ext cx="1698885" cy="1696782"/>
          </a:xfrm>
          <a:prstGeom prst="rect">
            <a:avLst/>
          </a:prstGeom>
          <a:noFill/>
          <a:ln>
            <a:noFill/>
          </a:ln>
        </p:spPr>
      </p:pic>
      <p:sp>
        <p:nvSpPr>
          <p:cNvPr id="332" name="Google Shape;332;p41"/>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333" name="Google Shape;333;p41"/>
          <p:cNvSpPr txBox="1"/>
          <p:nvPr/>
        </p:nvSpPr>
        <p:spPr>
          <a:xfrm>
            <a:off x="2078687" y="17343168"/>
            <a:ext cx="14781900" cy="1285200"/>
          </a:xfrm>
          <a:prstGeom prst="rect">
            <a:avLst/>
          </a:prstGeom>
          <a:noFill/>
          <a:ln>
            <a:noFill/>
          </a:ln>
        </p:spPr>
        <p:txBody>
          <a:bodyPr spcFirstLastPara="1" wrap="square" lIns="346675" tIns="346675" rIns="346675" bIns="346675" anchor="t" anchorCtr="0">
            <a:spAutoFit/>
          </a:bodyPr>
          <a:lstStyle/>
          <a:p>
            <a:pPr marL="0" lvl="0" indent="0" algn="l" rtl="0">
              <a:spcBef>
                <a:spcPts val="0"/>
              </a:spcBef>
              <a:spcAft>
                <a:spcPts val="0"/>
              </a:spcAft>
              <a:buNone/>
            </a:pPr>
            <a:endParaRPr sz="3800"/>
          </a:p>
        </p:txBody>
      </p:sp>
      <p:pic>
        <p:nvPicPr>
          <p:cNvPr id="334" name="Google Shape;334;p41"/>
          <p:cNvPicPr preferRelativeResize="0"/>
          <p:nvPr/>
        </p:nvPicPr>
        <p:blipFill rotWithShape="1">
          <a:blip r:embed="rId7">
            <a:alphaModFix/>
          </a:blip>
          <a:srcRect/>
          <a:stretch/>
        </p:blipFill>
        <p:spPr>
          <a:xfrm>
            <a:off x="31596735" y="16454375"/>
            <a:ext cx="1698885" cy="1696782"/>
          </a:xfrm>
          <a:prstGeom prst="rect">
            <a:avLst/>
          </a:prstGeom>
          <a:noFill/>
          <a:ln>
            <a:noFill/>
          </a:ln>
        </p:spPr>
      </p:pic>
      <p:pic>
        <p:nvPicPr>
          <p:cNvPr id="335" name="Google Shape;335;p41"/>
          <p:cNvPicPr preferRelativeResize="0"/>
          <p:nvPr/>
        </p:nvPicPr>
        <p:blipFill>
          <a:blip r:embed="rId8">
            <a:alphaModFix/>
          </a:blip>
          <a:stretch>
            <a:fillRect/>
          </a:stretch>
        </p:blipFill>
        <p:spPr>
          <a:xfrm>
            <a:off x="15639065" y="5533755"/>
            <a:ext cx="18425975" cy="79054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17"/>
        <p:cNvGrpSpPr/>
        <p:nvPr/>
      </p:nvGrpSpPr>
      <p:grpSpPr>
        <a:xfrm>
          <a:off x="0" y="0"/>
          <a:ext cx="0" cy="0"/>
          <a:chOff x="0" y="0"/>
          <a:chExt cx="0" cy="0"/>
        </a:xfrm>
      </p:grpSpPr>
      <p:pic>
        <p:nvPicPr>
          <p:cNvPr id="118" name="Google Shape;118;p24"/>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119" name="Google Shape;119;p24"/>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120" name="Google Shape;120;p24"/>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121" name="Google Shape;121;p24"/>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122" name="Google Shape;122;p24"/>
          <p:cNvSpPr txBox="1"/>
          <p:nvPr/>
        </p:nvSpPr>
        <p:spPr>
          <a:xfrm>
            <a:off x="2894025" y="4368800"/>
            <a:ext cx="17118600" cy="17238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Content</a:t>
            </a:r>
            <a:r>
              <a:rPr lang="en-US" sz="10000" b="1">
                <a:solidFill>
                  <a:schemeClr val="dk2"/>
                </a:solidFill>
                <a:latin typeface="Montserrat"/>
                <a:ea typeface="Montserrat"/>
                <a:cs typeface="Montserrat"/>
                <a:sym typeface="Montserrat"/>
              </a:rPr>
              <a:t> </a:t>
            </a:r>
            <a:endParaRPr sz="10000" b="1">
              <a:solidFill>
                <a:schemeClr val="dk2"/>
              </a:solidFill>
              <a:latin typeface="Montserrat"/>
              <a:ea typeface="Montserrat"/>
              <a:cs typeface="Montserrat"/>
              <a:sym typeface="Montserrat"/>
            </a:endParaRPr>
          </a:p>
        </p:txBody>
      </p:sp>
      <p:sp>
        <p:nvSpPr>
          <p:cNvPr id="123" name="Google Shape;123;p24"/>
          <p:cNvSpPr txBox="1"/>
          <p:nvPr/>
        </p:nvSpPr>
        <p:spPr>
          <a:xfrm>
            <a:off x="3441075" y="6718763"/>
            <a:ext cx="19020600" cy="10337400"/>
          </a:xfrm>
          <a:prstGeom prst="rect">
            <a:avLst/>
          </a:prstGeom>
          <a:noFill/>
          <a:ln>
            <a:noFill/>
          </a:ln>
        </p:spPr>
        <p:txBody>
          <a:bodyPr spcFirstLastPara="1" wrap="square" lIns="91425" tIns="91425" rIns="91425" bIns="91425" anchor="t" anchorCtr="0">
            <a:spAutoFit/>
          </a:bodyPr>
          <a:lstStyle/>
          <a:p>
            <a:pPr marL="457200" lvl="0" indent="-444500" algn="just" rtl="0">
              <a:lnSpc>
                <a:spcPct val="115000"/>
              </a:lnSpc>
              <a:spcBef>
                <a:spcPts val="0"/>
              </a:spcBef>
              <a:spcAft>
                <a:spcPts val="0"/>
              </a:spcAft>
              <a:buClr>
                <a:schemeClr val="dk2"/>
              </a:buClr>
              <a:buSzPts val="3400"/>
              <a:buFont typeface="Montserrat"/>
              <a:buAutoNum type="arabicPeriod"/>
            </a:pPr>
            <a:r>
              <a:rPr lang="en-US" sz="3400">
                <a:solidFill>
                  <a:schemeClr val="dk2"/>
                </a:solidFill>
                <a:highlight>
                  <a:schemeClr val="lt2"/>
                </a:highlight>
                <a:latin typeface="Montserrat"/>
                <a:ea typeface="Montserrat"/>
                <a:cs typeface="Montserrat"/>
                <a:sym typeface="Montserrat"/>
              </a:rPr>
              <a:t>Process Automation</a:t>
            </a:r>
            <a:endParaRPr sz="3400">
              <a:solidFill>
                <a:schemeClr val="dk2"/>
              </a:solidFill>
              <a:highlight>
                <a:schemeClr val="lt2"/>
              </a:highlight>
              <a:latin typeface="Montserrat"/>
              <a:ea typeface="Montserrat"/>
              <a:cs typeface="Montserrat"/>
              <a:sym typeface="Montserrat"/>
            </a:endParaRPr>
          </a:p>
          <a:p>
            <a:pPr marL="1371600" lvl="0" indent="0" algn="just"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457200" lvl="0" indent="-444500" algn="just" rtl="0">
              <a:lnSpc>
                <a:spcPct val="115000"/>
              </a:lnSpc>
              <a:spcBef>
                <a:spcPts val="0"/>
              </a:spcBef>
              <a:spcAft>
                <a:spcPts val="0"/>
              </a:spcAft>
              <a:buClr>
                <a:schemeClr val="dk2"/>
              </a:buClr>
              <a:buSzPts val="3400"/>
              <a:buFont typeface="Montserrat"/>
              <a:buAutoNum type="arabicPeriod"/>
            </a:pPr>
            <a:r>
              <a:rPr lang="en-US" sz="3400">
                <a:solidFill>
                  <a:schemeClr val="dk2"/>
                </a:solidFill>
                <a:highlight>
                  <a:schemeClr val="lt2"/>
                </a:highlight>
                <a:latin typeface="Montserrat"/>
                <a:ea typeface="Montserrat"/>
                <a:cs typeface="Montserrat"/>
                <a:sym typeface="Montserrat"/>
              </a:rPr>
              <a:t>Predictive Analysis</a:t>
            </a:r>
            <a:endParaRPr sz="3400">
              <a:solidFill>
                <a:schemeClr val="dk2"/>
              </a:solidFill>
              <a:highlight>
                <a:schemeClr val="lt2"/>
              </a:highlight>
              <a:latin typeface="Montserrat"/>
              <a:ea typeface="Montserrat"/>
              <a:cs typeface="Montserrat"/>
              <a:sym typeface="Montserrat"/>
            </a:endParaRPr>
          </a:p>
          <a:p>
            <a:pPr marL="1371600" lvl="0" indent="0" algn="just"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457200" lvl="0" indent="-444500" algn="just" rtl="0">
              <a:lnSpc>
                <a:spcPct val="115000"/>
              </a:lnSpc>
              <a:spcBef>
                <a:spcPts val="0"/>
              </a:spcBef>
              <a:spcAft>
                <a:spcPts val="0"/>
              </a:spcAft>
              <a:buClr>
                <a:schemeClr val="dk2"/>
              </a:buClr>
              <a:buSzPts val="3400"/>
              <a:buFont typeface="Montserrat"/>
              <a:buAutoNum type="arabicPeriod"/>
            </a:pPr>
            <a:r>
              <a:rPr lang="en-US" sz="3400">
                <a:solidFill>
                  <a:schemeClr val="dk2"/>
                </a:solidFill>
                <a:highlight>
                  <a:schemeClr val="lt2"/>
                </a:highlight>
                <a:latin typeface="Montserrat"/>
                <a:ea typeface="Montserrat"/>
                <a:cs typeface="Montserrat"/>
                <a:sym typeface="Montserrat"/>
              </a:rPr>
              <a:t>Enhanced Auditing</a:t>
            </a:r>
            <a:endParaRPr sz="3400">
              <a:solidFill>
                <a:schemeClr val="dk2"/>
              </a:solidFill>
              <a:highlight>
                <a:schemeClr val="lt2"/>
              </a:highlight>
              <a:latin typeface="Montserrat"/>
              <a:ea typeface="Montserrat"/>
              <a:cs typeface="Montserrat"/>
              <a:sym typeface="Montserrat"/>
            </a:endParaRPr>
          </a:p>
          <a:p>
            <a:pPr marL="1371600" lvl="0" indent="0" algn="just"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457200" lvl="0" indent="-444500" algn="just" rtl="0">
              <a:lnSpc>
                <a:spcPct val="115000"/>
              </a:lnSpc>
              <a:spcBef>
                <a:spcPts val="0"/>
              </a:spcBef>
              <a:spcAft>
                <a:spcPts val="0"/>
              </a:spcAft>
              <a:buClr>
                <a:schemeClr val="dk2"/>
              </a:buClr>
              <a:buSzPts val="3400"/>
              <a:buFont typeface="Montserrat"/>
              <a:buAutoNum type="arabicPeriod"/>
            </a:pPr>
            <a:r>
              <a:rPr lang="en-US" sz="3400">
                <a:solidFill>
                  <a:schemeClr val="dk2"/>
                </a:solidFill>
                <a:highlight>
                  <a:schemeClr val="lt2"/>
                </a:highlight>
                <a:latin typeface="Montserrat"/>
                <a:ea typeface="Montserrat"/>
                <a:cs typeface="Montserrat"/>
                <a:sym typeface="Montserrat"/>
              </a:rPr>
              <a:t>Personalized Advisory</a:t>
            </a:r>
            <a:endParaRPr sz="3400">
              <a:solidFill>
                <a:schemeClr val="dk2"/>
              </a:solidFill>
              <a:highlight>
                <a:schemeClr val="lt2"/>
              </a:highlight>
              <a:latin typeface="Montserrat"/>
              <a:ea typeface="Montserrat"/>
              <a:cs typeface="Montserrat"/>
              <a:sym typeface="Montserrat"/>
            </a:endParaRPr>
          </a:p>
          <a:p>
            <a:pPr marL="1371600" lvl="0" indent="0" algn="just"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457200" lvl="0" indent="-444500" algn="just" rtl="0">
              <a:lnSpc>
                <a:spcPct val="115000"/>
              </a:lnSpc>
              <a:spcBef>
                <a:spcPts val="0"/>
              </a:spcBef>
              <a:spcAft>
                <a:spcPts val="0"/>
              </a:spcAft>
              <a:buClr>
                <a:schemeClr val="dk2"/>
              </a:buClr>
              <a:buSzPts val="3400"/>
              <a:buFont typeface="Montserrat"/>
              <a:buAutoNum type="arabicPeriod"/>
            </a:pPr>
            <a:r>
              <a:rPr lang="en-US" sz="3400">
                <a:solidFill>
                  <a:schemeClr val="dk2"/>
                </a:solidFill>
                <a:highlight>
                  <a:schemeClr val="lt2"/>
                </a:highlight>
                <a:latin typeface="Montserrat"/>
                <a:ea typeface="Montserrat"/>
                <a:cs typeface="Montserrat"/>
                <a:sym typeface="Montserrat"/>
              </a:rPr>
              <a:t>Future of AI in Other Processes such as Pricing</a:t>
            </a:r>
            <a:endParaRPr sz="3400">
              <a:solidFill>
                <a:schemeClr val="dk2"/>
              </a:solidFill>
              <a:highlight>
                <a:schemeClr val="lt2"/>
              </a:highlight>
              <a:latin typeface="Montserrat"/>
              <a:ea typeface="Montserrat"/>
              <a:cs typeface="Montserrat"/>
              <a:sym typeface="Montserrat"/>
            </a:endParaRPr>
          </a:p>
          <a:p>
            <a:pPr marL="1371600" lvl="0" indent="0" algn="just"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457200" lvl="0" indent="-444500" algn="just" rtl="0">
              <a:lnSpc>
                <a:spcPct val="115000"/>
              </a:lnSpc>
              <a:spcBef>
                <a:spcPts val="0"/>
              </a:spcBef>
              <a:spcAft>
                <a:spcPts val="0"/>
              </a:spcAft>
              <a:buClr>
                <a:schemeClr val="dk2"/>
              </a:buClr>
              <a:buSzPts val="3400"/>
              <a:buFont typeface="Montserrat"/>
              <a:buAutoNum type="arabicPeriod"/>
            </a:pPr>
            <a:r>
              <a:rPr lang="en-US" sz="3400">
                <a:solidFill>
                  <a:schemeClr val="dk2"/>
                </a:solidFill>
                <a:highlight>
                  <a:schemeClr val="lt2"/>
                </a:highlight>
                <a:latin typeface="Montserrat"/>
                <a:ea typeface="Montserrat"/>
                <a:cs typeface="Montserrat"/>
                <a:sym typeface="Montserrat"/>
              </a:rPr>
              <a:t>Ethics and Responsibility</a:t>
            </a:r>
            <a:endParaRPr sz="3400">
              <a:solidFill>
                <a:schemeClr val="dk2"/>
              </a:solidFill>
              <a:highlight>
                <a:schemeClr val="lt2"/>
              </a:highlight>
              <a:latin typeface="Montserrat"/>
              <a:ea typeface="Montserrat"/>
              <a:cs typeface="Montserrat"/>
              <a:sym typeface="Montserrat"/>
            </a:endParaRPr>
          </a:p>
          <a:p>
            <a:pPr marL="0" lvl="0" indent="0" algn="just"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457200" lvl="0" indent="-444500" algn="just" rtl="0">
              <a:lnSpc>
                <a:spcPct val="115000"/>
              </a:lnSpc>
              <a:spcBef>
                <a:spcPts val="0"/>
              </a:spcBef>
              <a:spcAft>
                <a:spcPts val="0"/>
              </a:spcAft>
              <a:buClr>
                <a:schemeClr val="dk2"/>
              </a:buClr>
              <a:buSzPts val="3400"/>
              <a:buFont typeface="Montserrat"/>
              <a:buAutoNum type="arabicPeriod"/>
            </a:pPr>
            <a:r>
              <a:rPr lang="en-US" sz="3400">
                <a:solidFill>
                  <a:schemeClr val="dk2"/>
                </a:solidFill>
                <a:highlight>
                  <a:schemeClr val="lt2"/>
                </a:highlight>
                <a:latin typeface="Montserrat"/>
                <a:ea typeface="Montserrat"/>
                <a:cs typeface="Montserrat"/>
                <a:sym typeface="Montserrat"/>
              </a:rPr>
              <a:t>Crafting a Strategic AI Implementation Plan</a:t>
            </a:r>
            <a:endParaRPr sz="3400">
              <a:solidFill>
                <a:schemeClr val="dk2"/>
              </a:solidFill>
              <a:highlight>
                <a:schemeClr val="lt2"/>
              </a:highlight>
              <a:latin typeface="Montserrat"/>
              <a:ea typeface="Montserrat"/>
              <a:cs typeface="Montserrat"/>
              <a:sym typeface="Montserrat"/>
            </a:endParaRPr>
          </a:p>
          <a:p>
            <a:pPr marL="0" lvl="0" indent="0" algn="just"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457200" lvl="0" indent="0" algn="just"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457200" lvl="0" indent="0" algn="just"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0" lvl="0" indent="0" algn="l"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40"/>
        <p:cNvGrpSpPr/>
        <p:nvPr/>
      </p:nvGrpSpPr>
      <p:grpSpPr>
        <a:xfrm>
          <a:off x="0" y="0"/>
          <a:ext cx="0" cy="0"/>
          <a:chOff x="0" y="0"/>
          <a:chExt cx="0" cy="0"/>
        </a:xfrm>
      </p:grpSpPr>
      <p:pic>
        <p:nvPicPr>
          <p:cNvPr id="341" name="Google Shape;341;p42"/>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342" name="Google Shape;342;p42"/>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343" name="Google Shape;343;p42"/>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344" name="Google Shape;344;p42"/>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345" name="Google Shape;345;p42"/>
          <p:cNvSpPr txBox="1"/>
          <p:nvPr/>
        </p:nvSpPr>
        <p:spPr>
          <a:xfrm>
            <a:off x="3282925" y="12285800"/>
            <a:ext cx="17118600" cy="48024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50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Enhanced Auditing</a:t>
            </a:r>
            <a:endParaRPr sz="10000" b="1">
              <a:solidFill>
                <a:schemeClr val="dk2"/>
              </a:solidFill>
              <a:highlight>
                <a:schemeClr val="lt2"/>
              </a:highlight>
              <a:latin typeface="Montserrat"/>
              <a:ea typeface="Montserrat"/>
              <a:cs typeface="Montserrat"/>
              <a:sym typeface="Montserrat"/>
            </a:endParaRPr>
          </a:p>
          <a:p>
            <a:pPr marL="457200" lvl="0" indent="0" algn="l" rtl="0">
              <a:lnSpc>
                <a:spcPct val="50000"/>
              </a:lnSpc>
              <a:spcBef>
                <a:spcPts val="0"/>
              </a:spcBef>
              <a:spcAft>
                <a:spcPts val="0"/>
              </a:spcAft>
              <a:buNone/>
            </a:pPr>
            <a:endParaRPr sz="10000" b="1">
              <a:solidFill>
                <a:schemeClr val="dk2"/>
              </a:solidFill>
              <a:highlight>
                <a:schemeClr val="lt2"/>
              </a:highlight>
              <a:latin typeface="Montserrat"/>
              <a:ea typeface="Montserrat"/>
              <a:cs typeface="Montserrat"/>
              <a:sym typeface="Montserrat"/>
            </a:endParaRPr>
          </a:p>
          <a:p>
            <a:pPr marL="457200" lvl="0" indent="0" algn="l" rtl="0">
              <a:lnSpc>
                <a:spcPct val="50000"/>
              </a:lnSpc>
              <a:spcBef>
                <a:spcPts val="0"/>
              </a:spcBef>
              <a:spcAft>
                <a:spcPts val="0"/>
              </a:spcAft>
              <a:buNone/>
            </a:pPr>
            <a:endParaRPr sz="10000" b="1">
              <a:solidFill>
                <a:schemeClr val="dk2"/>
              </a:solidFill>
              <a:highlight>
                <a:schemeClr val="lt2"/>
              </a:highlight>
              <a:latin typeface="Montserrat"/>
              <a:ea typeface="Montserrat"/>
              <a:cs typeface="Montserrat"/>
              <a:sym typeface="Montserrat"/>
            </a:endParaRPr>
          </a:p>
          <a:p>
            <a:pPr marL="457200" lvl="0" indent="0" algn="l" rtl="0">
              <a:lnSpc>
                <a:spcPct val="50000"/>
              </a:lnSpc>
              <a:spcBef>
                <a:spcPts val="0"/>
              </a:spcBef>
              <a:spcAft>
                <a:spcPts val="0"/>
              </a:spcAft>
              <a:buNone/>
            </a:pPr>
            <a:endParaRPr sz="10000" b="1">
              <a:solidFill>
                <a:schemeClr val="dk2"/>
              </a:solidFill>
              <a:highlight>
                <a:schemeClr val="lt2"/>
              </a:highlight>
              <a:latin typeface="Montserrat"/>
              <a:ea typeface="Montserrat"/>
              <a:cs typeface="Montserrat"/>
              <a:sym typeface="Montserrat"/>
            </a:endParaRPr>
          </a:p>
          <a:p>
            <a:pPr marL="457200" lvl="0" indent="0" algn="l" rtl="0">
              <a:lnSpc>
                <a:spcPct val="50000"/>
              </a:lnSpc>
              <a:spcBef>
                <a:spcPts val="0"/>
              </a:spcBef>
              <a:spcAft>
                <a:spcPts val="0"/>
              </a:spcAft>
              <a:buNone/>
            </a:pPr>
            <a:r>
              <a:rPr lang="en-US" sz="20000" b="1">
                <a:solidFill>
                  <a:schemeClr val="dk2"/>
                </a:solidFill>
                <a:latin typeface="Montserrat"/>
                <a:ea typeface="Montserrat"/>
                <a:cs typeface="Montserrat"/>
                <a:sym typeface="Montserrat"/>
              </a:rPr>
              <a:t> </a:t>
            </a:r>
            <a:endParaRPr sz="20000" b="1">
              <a:solidFill>
                <a:schemeClr val="dk2"/>
              </a:solidFill>
              <a:latin typeface="Montserrat"/>
              <a:ea typeface="Montserrat"/>
              <a:cs typeface="Montserrat"/>
              <a:sym typeface="Montserrat"/>
            </a:endParaRPr>
          </a:p>
        </p:txBody>
      </p:sp>
      <p:sp>
        <p:nvSpPr>
          <p:cNvPr id="346" name="Google Shape;346;p42"/>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5400">
                <a:solidFill>
                  <a:schemeClr val="dk2"/>
                </a:solidFill>
                <a:latin typeface="Montserrat"/>
                <a:ea typeface="Montserrat"/>
                <a:cs typeface="Montserrat"/>
                <a:sym typeface="Montserrat"/>
              </a:rPr>
              <a:t>03.</a:t>
            </a:r>
            <a:endParaRPr sz="5400">
              <a:solidFill>
                <a:schemeClr val="dk2"/>
              </a:solidFill>
              <a:latin typeface="Montserrat"/>
              <a:ea typeface="Montserrat"/>
              <a:cs typeface="Montserrat"/>
              <a:sym typeface="Montserra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51"/>
        <p:cNvGrpSpPr/>
        <p:nvPr/>
      </p:nvGrpSpPr>
      <p:grpSpPr>
        <a:xfrm>
          <a:off x="0" y="0"/>
          <a:ext cx="0" cy="0"/>
          <a:chOff x="0" y="0"/>
          <a:chExt cx="0" cy="0"/>
        </a:xfrm>
      </p:grpSpPr>
      <p:pic>
        <p:nvPicPr>
          <p:cNvPr id="352" name="Google Shape;352;p43"/>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353" name="Google Shape;353;p43"/>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354" name="Google Shape;354;p43"/>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355" name="Google Shape;355;p43"/>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356" name="Google Shape;356;p43"/>
          <p:cNvSpPr txBox="1"/>
          <p:nvPr/>
        </p:nvSpPr>
        <p:spPr>
          <a:xfrm>
            <a:off x="1536675" y="8068000"/>
            <a:ext cx="33017100" cy="1723800"/>
          </a:xfrm>
          <a:prstGeom prst="rect">
            <a:avLst/>
          </a:prstGeom>
          <a:solidFill>
            <a:schemeClr val="lt2"/>
          </a:solidFill>
          <a:ln>
            <a:noFill/>
          </a:ln>
        </p:spPr>
        <p:txBody>
          <a:bodyPr spcFirstLastPara="1" wrap="square" lIns="91425" tIns="91425" rIns="91425" bIns="91425" anchor="t" anchorCtr="0">
            <a:spAutoFit/>
          </a:bodyPr>
          <a:lstStyle/>
          <a:p>
            <a:pPr marL="457200" lvl="0" indent="0" algn="ctr" rtl="0">
              <a:lnSpc>
                <a:spcPct val="50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Example #3</a:t>
            </a:r>
            <a:r>
              <a:rPr lang="en-US" sz="20000" b="1">
                <a:solidFill>
                  <a:schemeClr val="dk2"/>
                </a:solidFill>
                <a:latin typeface="Montserrat"/>
                <a:ea typeface="Montserrat"/>
                <a:cs typeface="Montserrat"/>
                <a:sym typeface="Montserrat"/>
              </a:rPr>
              <a:t> </a:t>
            </a:r>
            <a:endParaRPr sz="20000" b="1">
              <a:solidFill>
                <a:schemeClr val="dk2"/>
              </a:solidFill>
              <a:latin typeface="Montserrat"/>
              <a:ea typeface="Montserrat"/>
              <a:cs typeface="Montserrat"/>
              <a:sym typeface="Montserrat"/>
            </a:endParaRPr>
          </a:p>
        </p:txBody>
      </p:sp>
      <p:sp>
        <p:nvSpPr>
          <p:cNvPr id="357" name="Google Shape;357;p43"/>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5400">
              <a:solidFill>
                <a:schemeClr val="dk2"/>
              </a:solidFill>
              <a:latin typeface="Montserrat"/>
              <a:ea typeface="Montserrat"/>
              <a:cs typeface="Montserrat"/>
              <a:sym typeface="Montserrat"/>
            </a:endParaRPr>
          </a:p>
        </p:txBody>
      </p:sp>
      <p:sp>
        <p:nvSpPr>
          <p:cNvPr id="358" name="Google Shape;358;p43"/>
          <p:cNvSpPr txBox="1"/>
          <p:nvPr/>
        </p:nvSpPr>
        <p:spPr>
          <a:xfrm>
            <a:off x="1724725" y="10008000"/>
            <a:ext cx="32372400" cy="7080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A small auditing company with 11 auditors, 50 clients, and a turnover of 1.5 million</a:t>
            </a:r>
            <a:endParaRPr sz="3400">
              <a:solidFill>
                <a:schemeClr val="dk2"/>
              </a:solidFill>
              <a:highlight>
                <a:schemeClr val="lt2"/>
              </a:highlight>
              <a:latin typeface="Montserrat"/>
              <a:ea typeface="Montserrat"/>
              <a:cs typeface="Montserrat"/>
              <a:sym typeface="Montserra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63"/>
        <p:cNvGrpSpPr/>
        <p:nvPr/>
      </p:nvGrpSpPr>
      <p:grpSpPr>
        <a:xfrm>
          <a:off x="0" y="0"/>
          <a:ext cx="0" cy="0"/>
          <a:chOff x="0" y="0"/>
          <a:chExt cx="0" cy="0"/>
        </a:xfrm>
      </p:grpSpPr>
      <p:pic>
        <p:nvPicPr>
          <p:cNvPr id="364" name="Google Shape;364;p44"/>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365" name="Google Shape;365;p44"/>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366" name="Google Shape;366;p44"/>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367" name="Google Shape;367;p44"/>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368" name="Google Shape;368;p44"/>
          <p:cNvSpPr txBox="1"/>
          <p:nvPr/>
        </p:nvSpPr>
        <p:spPr>
          <a:xfrm>
            <a:off x="3847050" y="5005375"/>
            <a:ext cx="17118600" cy="17238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50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Situation</a:t>
            </a:r>
            <a:r>
              <a:rPr lang="en-US" sz="20000" b="1">
                <a:solidFill>
                  <a:schemeClr val="dk2"/>
                </a:solidFill>
                <a:latin typeface="Montserrat"/>
                <a:ea typeface="Montserrat"/>
                <a:cs typeface="Montserrat"/>
                <a:sym typeface="Montserrat"/>
              </a:rPr>
              <a:t> </a:t>
            </a:r>
            <a:endParaRPr sz="20000" b="1">
              <a:solidFill>
                <a:schemeClr val="dk2"/>
              </a:solidFill>
              <a:latin typeface="Montserrat"/>
              <a:ea typeface="Montserrat"/>
              <a:cs typeface="Montserrat"/>
              <a:sym typeface="Montserrat"/>
            </a:endParaRPr>
          </a:p>
        </p:txBody>
      </p:sp>
      <p:sp>
        <p:nvSpPr>
          <p:cNvPr id="369" name="Google Shape;369;p44"/>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5400">
              <a:solidFill>
                <a:schemeClr val="dk2"/>
              </a:solidFill>
              <a:latin typeface="Montserrat"/>
              <a:ea typeface="Montserrat"/>
              <a:cs typeface="Montserrat"/>
              <a:sym typeface="Montserrat"/>
            </a:endParaRPr>
          </a:p>
        </p:txBody>
      </p:sp>
      <p:sp>
        <p:nvSpPr>
          <p:cNvPr id="370" name="Google Shape;370;p44"/>
          <p:cNvSpPr txBox="1"/>
          <p:nvPr/>
        </p:nvSpPr>
        <p:spPr>
          <a:xfrm>
            <a:off x="4223175" y="6945375"/>
            <a:ext cx="18832500" cy="10337400"/>
          </a:xfrm>
          <a:prstGeom prst="rect">
            <a:avLst/>
          </a:prstGeom>
          <a:noFill/>
          <a:ln>
            <a:noFill/>
          </a:ln>
        </p:spPr>
        <p:txBody>
          <a:bodyPr spcFirstLastPara="1" wrap="square" lIns="91425" tIns="91425" rIns="91425" bIns="91425" anchor="t" anchorCtr="0">
            <a:spAutoFit/>
          </a:bodyPr>
          <a:lstStyle/>
          <a:p>
            <a:pPr marL="0" lvl="0" indent="0" algn="just"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The initial issue was that clients delivered documents via email. The audit firm then used its software, which transformed Excel files into a single format and employed Pivot Tables, but that was all. The biggest problem was that many documents were sent in different formats, e.g., general ledgers from various ERP systems and bank letters in PDF format. All the leasing and other contracts required much human time to be checked, compared with the conditions of previous years, etc. The audit firm wanted to understand how AI could be used:</a:t>
            </a:r>
            <a:endParaRPr sz="3400">
              <a:solidFill>
                <a:schemeClr val="dk2"/>
              </a:solidFill>
              <a:highlight>
                <a:schemeClr val="lt2"/>
              </a:highlight>
              <a:latin typeface="Montserrat"/>
              <a:ea typeface="Montserrat"/>
              <a:cs typeface="Montserrat"/>
              <a:sym typeface="Montserrat"/>
            </a:endParaRPr>
          </a:p>
          <a:p>
            <a:pPr marL="0" lvl="0" indent="0" algn="just"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457200" lvl="0" indent="-444500" algn="just" rtl="0">
              <a:lnSpc>
                <a:spcPct val="115000"/>
              </a:lnSpc>
              <a:spcBef>
                <a:spcPts val="0"/>
              </a:spcBef>
              <a:spcAft>
                <a:spcPts val="0"/>
              </a:spcAft>
              <a:buClr>
                <a:schemeClr val="dk2"/>
              </a:buClr>
              <a:buSzPts val="3400"/>
              <a:buFont typeface="Montserrat"/>
              <a:buChar char="●"/>
            </a:pPr>
            <a:r>
              <a:rPr lang="en-US" sz="3400">
                <a:solidFill>
                  <a:schemeClr val="dk2"/>
                </a:solidFill>
                <a:highlight>
                  <a:schemeClr val="lt2"/>
                </a:highlight>
                <a:latin typeface="Montserrat"/>
                <a:ea typeface="Montserrat"/>
                <a:cs typeface="Montserrat"/>
                <a:sym typeface="Montserrat"/>
              </a:rPr>
              <a:t>Develop a document flow management tool to check if the client has sent all the documents and send automatic reminders if something is missing;</a:t>
            </a:r>
            <a:endParaRPr sz="3400">
              <a:solidFill>
                <a:schemeClr val="dk2"/>
              </a:solidFill>
              <a:highlight>
                <a:schemeClr val="lt2"/>
              </a:highlight>
              <a:latin typeface="Montserrat"/>
              <a:ea typeface="Montserrat"/>
              <a:cs typeface="Montserrat"/>
              <a:sym typeface="Montserrat"/>
            </a:endParaRPr>
          </a:p>
          <a:p>
            <a:pPr marL="457200" lvl="0" indent="-444500" algn="just" rtl="0">
              <a:lnSpc>
                <a:spcPct val="115000"/>
              </a:lnSpc>
              <a:spcBef>
                <a:spcPts val="0"/>
              </a:spcBef>
              <a:spcAft>
                <a:spcPts val="0"/>
              </a:spcAft>
              <a:buClr>
                <a:schemeClr val="dk2"/>
              </a:buClr>
              <a:buSzPts val="3400"/>
              <a:buFont typeface="Montserrat"/>
              <a:buChar char="●"/>
            </a:pPr>
            <a:r>
              <a:rPr lang="en-US" sz="3400">
                <a:solidFill>
                  <a:schemeClr val="dk2"/>
                </a:solidFill>
                <a:highlight>
                  <a:schemeClr val="lt2"/>
                </a:highlight>
                <a:latin typeface="Montserrat"/>
                <a:ea typeface="Montserrat"/>
                <a:cs typeface="Montserrat"/>
                <a:sym typeface="Montserrat"/>
              </a:rPr>
              <a:t>To convert general ledgers from different ERPs into a single format;</a:t>
            </a:r>
            <a:endParaRPr sz="3400">
              <a:solidFill>
                <a:schemeClr val="dk2"/>
              </a:solidFill>
              <a:highlight>
                <a:schemeClr val="lt2"/>
              </a:highlight>
              <a:latin typeface="Montserrat"/>
              <a:ea typeface="Montserrat"/>
              <a:cs typeface="Montserrat"/>
              <a:sym typeface="Montserrat"/>
            </a:endParaRPr>
          </a:p>
          <a:p>
            <a:pPr marL="457200" lvl="0" indent="-444500" algn="just" rtl="0">
              <a:lnSpc>
                <a:spcPct val="115000"/>
              </a:lnSpc>
              <a:spcBef>
                <a:spcPts val="0"/>
              </a:spcBef>
              <a:spcAft>
                <a:spcPts val="0"/>
              </a:spcAft>
              <a:buClr>
                <a:schemeClr val="dk2"/>
              </a:buClr>
              <a:buSzPts val="3400"/>
              <a:buFont typeface="Montserrat"/>
              <a:buChar char="●"/>
            </a:pPr>
            <a:r>
              <a:rPr lang="en-US" sz="3400">
                <a:solidFill>
                  <a:schemeClr val="dk2"/>
                </a:solidFill>
                <a:highlight>
                  <a:schemeClr val="lt2"/>
                </a:highlight>
                <a:latin typeface="Montserrat"/>
                <a:ea typeface="Montserrat"/>
                <a:cs typeface="Montserrat"/>
                <a:sym typeface="Montserrat"/>
              </a:rPr>
              <a:t>Use a tool to compare the previous year's documentation with the audit year's documentation;</a:t>
            </a:r>
            <a:endParaRPr sz="3400">
              <a:solidFill>
                <a:schemeClr val="dk2"/>
              </a:solidFill>
              <a:highlight>
                <a:schemeClr val="lt2"/>
              </a:highlight>
              <a:latin typeface="Montserrat"/>
              <a:ea typeface="Montserrat"/>
              <a:cs typeface="Montserrat"/>
              <a:sym typeface="Montserrat"/>
            </a:endParaRPr>
          </a:p>
          <a:p>
            <a:pPr marL="457200" lvl="0" indent="-444500" algn="just" rtl="0">
              <a:lnSpc>
                <a:spcPct val="115000"/>
              </a:lnSpc>
              <a:spcBef>
                <a:spcPts val="0"/>
              </a:spcBef>
              <a:spcAft>
                <a:spcPts val="0"/>
              </a:spcAft>
              <a:buClr>
                <a:schemeClr val="dk2"/>
              </a:buClr>
              <a:buSzPts val="3400"/>
              <a:buFont typeface="Montserrat"/>
              <a:buChar char="●"/>
            </a:pPr>
            <a:r>
              <a:rPr lang="en-US" sz="3400">
                <a:solidFill>
                  <a:schemeClr val="dk2"/>
                </a:solidFill>
                <a:highlight>
                  <a:schemeClr val="lt2"/>
                </a:highlight>
                <a:latin typeface="Montserrat"/>
                <a:ea typeface="Montserrat"/>
                <a:cs typeface="Montserrat"/>
                <a:sym typeface="Montserrat"/>
              </a:rPr>
              <a:t>Check AML documentation for any changes and suspicious transactions;</a:t>
            </a:r>
            <a:endParaRPr sz="3400">
              <a:solidFill>
                <a:schemeClr val="dk2"/>
              </a:solidFill>
              <a:highlight>
                <a:schemeClr val="lt2"/>
              </a:highlight>
              <a:latin typeface="Montserrat"/>
              <a:ea typeface="Montserrat"/>
              <a:cs typeface="Montserrat"/>
              <a:sym typeface="Montserrat"/>
            </a:endParaRPr>
          </a:p>
          <a:p>
            <a:pPr marL="457200" lvl="0" indent="-444500" algn="just" rtl="0">
              <a:lnSpc>
                <a:spcPct val="115000"/>
              </a:lnSpc>
              <a:spcBef>
                <a:spcPts val="0"/>
              </a:spcBef>
              <a:spcAft>
                <a:spcPts val="0"/>
              </a:spcAft>
              <a:buClr>
                <a:schemeClr val="dk2"/>
              </a:buClr>
              <a:buSzPts val="3400"/>
              <a:buFont typeface="Montserrat"/>
              <a:buChar char="●"/>
            </a:pPr>
            <a:r>
              <a:rPr lang="en-US" sz="3400">
                <a:solidFill>
                  <a:schemeClr val="dk2"/>
                </a:solidFill>
                <a:highlight>
                  <a:schemeClr val="lt2"/>
                </a:highlight>
                <a:latin typeface="Montserrat"/>
                <a:ea typeface="Montserrat"/>
                <a:cs typeface="Montserrat"/>
                <a:sym typeface="Montserrat"/>
              </a:rPr>
              <a:t>Develop a tool for preparing the annual report, as until now, the annual report has been prepared in Word format.</a:t>
            </a:r>
            <a:endParaRPr sz="3400">
              <a:solidFill>
                <a:schemeClr val="dk2"/>
              </a:solidFill>
              <a:highlight>
                <a:schemeClr val="lt2"/>
              </a:highlight>
              <a:latin typeface="Montserrat"/>
              <a:ea typeface="Montserrat"/>
              <a:cs typeface="Montserrat"/>
              <a:sym typeface="Montserrat"/>
            </a:endParaRPr>
          </a:p>
          <a:p>
            <a:pPr marL="0" lvl="0" indent="0" algn="just"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75"/>
        <p:cNvGrpSpPr/>
        <p:nvPr/>
      </p:nvGrpSpPr>
      <p:grpSpPr>
        <a:xfrm>
          <a:off x="0" y="0"/>
          <a:ext cx="0" cy="0"/>
          <a:chOff x="0" y="0"/>
          <a:chExt cx="0" cy="0"/>
        </a:xfrm>
      </p:grpSpPr>
      <p:pic>
        <p:nvPicPr>
          <p:cNvPr id="376" name="Google Shape;376;p45"/>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377" name="Google Shape;377;p45"/>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378" name="Google Shape;378;p45"/>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379" name="Google Shape;379;p45"/>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380" name="Google Shape;380;p45"/>
          <p:cNvSpPr txBox="1"/>
          <p:nvPr/>
        </p:nvSpPr>
        <p:spPr>
          <a:xfrm>
            <a:off x="7661875" y="6724725"/>
            <a:ext cx="17118600" cy="1723800"/>
          </a:xfrm>
          <a:prstGeom prst="rect">
            <a:avLst/>
          </a:prstGeom>
          <a:solidFill>
            <a:schemeClr val="lt2"/>
          </a:solidFill>
          <a:ln>
            <a:noFill/>
          </a:ln>
        </p:spPr>
        <p:txBody>
          <a:bodyPr spcFirstLastPara="1" wrap="square" lIns="91425" tIns="91425" rIns="91425" bIns="91425" anchor="t" anchorCtr="0">
            <a:spAutoFit/>
          </a:bodyPr>
          <a:lstStyle/>
          <a:p>
            <a:pPr marL="457200" lvl="0" indent="0" algn="ctr" rtl="0">
              <a:lnSpc>
                <a:spcPct val="50000"/>
              </a:lnSpc>
              <a:spcBef>
                <a:spcPts val="0"/>
              </a:spcBef>
              <a:spcAft>
                <a:spcPts val="0"/>
              </a:spcAft>
              <a:buNone/>
            </a:pPr>
            <a:r>
              <a:rPr lang="en-US" sz="20000" b="1">
                <a:solidFill>
                  <a:schemeClr val="dk2"/>
                </a:solidFill>
                <a:highlight>
                  <a:schemeClr val="lt2"/>
                </a:highlight>
                <a:latin typeface="Montserrat"/>
                <a:ea typeface="Montserrat"/>
                <a:cs typeface="Montserrat"/>
                <a:sym typeface="Montserrat"/>
              </a:rPr>
              <a:t>637.5 hours</a:t>
            </a:r>
            <a:r>
              <a:rPr lang="en-US" sz="20000" b="1">
                <a:solidFill>
                  <a:schemeClr val="dk2"/>
                </a:solidFill>
                <a:latin typeface="Montserrat"/>
                <a:ea typeface="Montserrat"/>
                <a:cs typeface="Montserrat"/>
                <a:sym typeface="Montserrat"/>
              </a:rPr>
              <a:t> </a:t>
            </a:r>
            <a:endParaRPr sz="20000" b="1">
              <a:solidFill>
                <a:schemeClr val="dk2"/>
              </a:solidFill>
              <a:latin typeface="Montserrat"/>
              <a:ea typeface="Montserrat"/>
              <a:cs typeface="Montserrat"/>
              <a:sym typeface="Montserrat"/>
            </a:endParaRPr>
          </a:p>
        </p:txBody>
      </p:sp>
      <p:sp>
        <p:nvSpPr>
          <p:cNvPr id="381" name="Google Shape;381;p45"/>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5400">
              <a:solidFill>
                <a:schemeClr val="dk2"/>
              </a:solidFill>
              <a:latin typeface="Montserrat"/>
              <a:ea typeface="Montserrat"/>
              <a:cs typeface="Montserrat"/>
              <a:sym typeface="Montserrat"/>
            </a:endParaRPr>
          </a:p>
        </p:txBody>
      </p:sp>
      <p:sp>
        <p:nvSpPr>
          <p:cNvPr id="382" name="Google Shape;382;p45"/>
          <p:cNvSpPr txBox="1"/>
          <p:nvPr/>
        </p:nvSpPr>
        <p:spPr>
          <a:xfrm>
            <a:off x="7828800" y="9658775"/>
            <a:ext cx="18832500" cy="37173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Total Time Before Implementation: 950 hours per audit cycle.  </a:t>
            </a: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Total Time After Implementation: 637.5 hours per audit cycle. </a:t>
            </a: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Per Employee Savings: 58 hours per employee per audit cycle (3 months).</a:t>
            </a: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Total Savings: 637.5 hours × 50 EUR/hour=31,875 EUR per audit cycle.</a:t>
            </a:r>
            <a:endParaRPr sz="3400">
              <a:solidFill>
                <a:schemeClr val="dk2"/>
              </a:solidFill>
              <a:highlight>
                <a:schemeClr val="lt2"/>
              </a:highlight>
              <a:latin typeface="Montserrat"/>
              <a:ea typeface="Montserrat"/>
              <a:cs typeface="Montserrat"/>
              <a:sym typeface="Montserrat"/>
            </a:endParaRPr>
          </a:p>
          <a:p>
            <a:pPr marL="0" lvl="0" indent="0" algn="l"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87"/>
        <p:cNvGrpSpPr/>
        <p:nvPr/>
      </p:nvGrpSpPr>
      <p:grpSpPr>
        <a:xfrm>
          <a:off x="0" y="0"/>
          <a:ext cx="0" cy="0"/>
          <a:chOff x="0" y="0"/>
          <a:chExt cx="0" cy="0"/>
        </a:xfrm>
      </p:grpSpPr>
      <p:pic>
        <p:nvPicPr>
          <p:cNvPr id="388" name="Google Shape;388;p46"/>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389" name="Google Shape;389;p46"/>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390" name="Google Shape;390;p46"/>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391" name="Google Shape;391;p46"/>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392" name="Google Shape;392;p46"/>
          <p:cNvSpPr txBox="1"/>
          <p:nvPr/>
        </p:nvSpPr>
        <p:spPr>
          <a:xfrm>
            <a:off x="3282925" y="12285800"/>
            <a:ext cx="17118600" cy="32631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50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Personalized Advisory</a:t>
            </a:r>
            <a:endParaRPr sz="10000" b="1">
              <a:solidFill>
                <a:schemeClr val="dk2"/>
              </a:solidFill>
              <a:highlight>
                <a:schemeClr val="lt2"/>
              </a:highlight>
              <a:latin typeface="Montserrat"/>
              <a:ea typeface="Montserrat"/>
              <a:cs typeface="Montserrat"/>
              <a:sym typeface="Montserrat"/>
            </a:endParaRPr>
          </a:p>
          <a:p>
            <a:pPr marL="457200" lvl="0" indent="0" algn="l" rtl="0">
              <a:lnSpc>
                <a:spcPct val="50000"/>
              </a:lnSpc>
              <a:spcBef>
                <a:spcPts val="0"/>
              </a:spcBef>
              <a:spcAft>
                <a:spcPts val="0"/>
              </a:spcAft>
              <a:buNone/>
            </a:pPr>
            <a:endParaRPr sz="10000" b="1">
              <a:solidFill>
                <a:schemeClr val="dk2"/>
              </a:solidFill>
              <a:highlight>
                <a:schemeClr val="lt2"/>
              </a:highlight>
              <a:latin typeface="Montserrat"/>
              <a:ea typeface="Montserrat"/>
              <a:cs typeface="Montserrat"/>
              <a:sym typeface="Montserrat"/>
            </a:endParaRPr>
          </a:p>
          <a:p>
            <a:pPr marL="0" lvl="0" indent="0" algn="l" rtl="0">
              <a:lnSpc>
                <a:spcPct val="50000"/>
              </a:lnSpc>
              <a:spcBef>
                <a:spcPts val="0"/>
              </a:spcBef>
              <a:spcAft>
                <a:spcPts val="0"/>
              </a:spcAft>
              <a:buNone/>
            </a:pPr>
            <a:endParaRPr sz="20000" b="1">
              <a:solidFill>
                <a:schemeClr val="dk2"/>
              </a:solidFill>
              <a:latin typeface="Montserrat"/>
              <a:ea typeface="Montserrat"/>
              <a:cs typeface="Montserrat"/>
              <a:sym typeface="Montserrat"/>
            </a:endParaRPr>
          </a:p>
        </p:txBody>
      </p:sp>
      <p:sp>
        <p:nvSpPr>
          <p:cNvPr id="393" name="Google Shape;393;p46"/>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5400">
                <a:solidFill>
                  <a:schemeClr val="dk2"/>
                </a:solidFill>
                <a:latin typeface="Montserrat"/>
                <a:ea typeface="Montserrat"/>
                <a:cs typeface="Montserrat"/>
                <a:sym typeface="Montserrat"/>
              </a:rPr>
              <a:t>04.</a:t>
            </a:r>
            <a:endParaRPr sz="5400">
              <a:solidFill>
                <a:schemeClr val="dk2"/>
              </a:solidFill>
              <a:latin typeface="Montserrat"/>
              <a:ea typeface="Montserrat"/>
              <a:cs typeface="Montserrat"/>
              <a:sym typeface="Montserra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398"/>
        <p:cNvGrpSpPr/>
        <p:nvPr/>
      </p:nvGrpSpPr>
      <p:grpSpPr>
        <a:xfrm>
          <a:off x="0" y="0"/>
          <a:ext cx="0" cy="0"/>
          <a:chOff x="0" y="0"/>
          <a:chExt cx="0" cy="0"/>
        </a:xfrm>
      </p:grpSpPr>
      <p:pic>
        <p:nvPicPr>
          <p:cNvPr id="399" name="Google Shape;399;p47"/>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400" name="Google Shape;400;p47"/>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401" name="Google Shape;401;p47"/>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402" name="Google Shape;402;p47"/>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403" name="Google Shape;403;p47"/>
          <p:cNvSpPr txBox="1"/>
          <p:nvPr/>
        </p:nvSpPr>
        <p:spPr>
          <a:xfrm>
            <a:off x="2396375" y="2211425"/>
            <a:ext cx="20048100" cy="9729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80000"/>
              </a:lnSpc>
              <a:spcBef>
                <a:spcPts val="0"/>
              </a:spcBef>
              <a:spcAft>
                <a:spcPts val="0"/>
              </a:spcAft>
              <a:buNone/>
            </a:pPr>
            <a:r>
              <a:rPr lang="en-US" sz="6400" b="1">
                <a:solidFill>
                  <a:schemeClr val="dk2"/>
                </a:solidFill>
                <a:highlight>
                  <a:schemeClr val="lt2"/>
                </a:highlight>
                <a:latin typeface="Montserrat"/>
                <a:ea typeface="Montserrat"/>
                <a:cs typeface="Montserrat"/>
                <a:sym typeface="Montserrat"/>
              </a:rPr>
              <a:t>Client-Centric Insights with AI</a:t>
            </a:r>
            <a:r>
              <a:rPr lang="en-US" sz="6400" b="1">
                <a:solidFill>
                  <a:schemeClr val="dk2"/>
                </a:solidFill>
                <a:latin typeface="Montserrat"/>
                <a:ea typeface="Montserrat"/>
                <a:cs typeface="Montserrat"/>
                <a:sym typeface="Montserrat"/>
              </a:rPr>
              <a:t> </a:t>
            </a:r>
            <a:endParaRPr sz="6400" b="1">
              <a:solidFill>
                <a:schemeClr val="dk2"/>
              </a:solidFill>
              <a:latin typeface="Montserrat"/>
              <a:ea typeface="Montserrat"/>
              <a:cs typeface="Montserrat"/>
              <a:sym typeface="Montserrat"/>
            </a:endParaRPr>
          </a:p>
        </p:txBody>
      </p:sp>
      <p:sp>
        <p:nvSpPr>
          <p:cNvPr id="404" name="Google Shape;404;p47"/>
          <p:cNvSpPr txBox="1"/>
          <p:nvPr/>
        </p:nvSpPr>
        <p:spPr>
          <a:xfrm>
            <a:off x="2772475" y="4975400"/>
            <a:ext cx="8247600" cy="54180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3400" b="1">
                <a:solidFill>
                  <a:schemeClr val="dk2"/>
                </a:solidFill>
                <a:latin typeface="Montserrat"/>
                <a:ea typeface="Montserrat"/>
                <a:cs typeface="Montserrat"/>
                <a:sym typeface="Montserrat"/>
              </a:rPr>
              <a:t>Client-Centric Insights with AI </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a:solidFill>
                  <a:schemeClr val="dk2"/>
                </a:solidFill>
                <a:latin typeface="Montserrat"/>
                <a:ea typeface="Montserrat"/>
                <a:cs typeface="Montserrat"/>
                <a:sym typeface="Montserrat"/>
              </a:rPr>
              <a:t>By leveraging AI, we can dive deeper into client data, uncovering patterns and trends that might otherwise go unnoticed. This enables us to offer highly personalized advice, strengthening client relationships and building trust.</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p:txBody>
      </p:sp>
      <p:sp>
        <p:nvSpPr>
          <p:cNvPr id="405" name="Google Shape;405;p47"/>
          <p:cNvSpPr txBox="1"/>
          <p:nvPr/>
        </p:nvSpPr>
        <p:spPr>
          <a:xfrm>
            <a:off x="2675600" y="11241825"/>
            <a:ext cx="8247600" cy="54180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3400" b="1">
                <a:solidFill>
                  <a:schemeClr val="dk2"/>
                </a:solidFill>
                <a:latin typeface="Montserrat"/>
                <a:ea typeface="Montserrat"/>
                <a:cs typeface="Montserrat"/>
                <a:sym typeface="Montserrat"/>
              </a:rPr>
              <a:t>Proactive Decision-Making </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r>
              <a:rPr lang="en-US" sz="3400">
                <a:solidFill>
                  <a:schemeClr val="dk2"/>
                </a:solidFill>
                <a:latin typeface="Montserrat"/>
                <a:ea typeface="Montserrat"/>
                <a:cs typeface="Montserrat"/>
                <a:sym typeface="Montserrat"/>
              </a:rPr>
              <a:t>AI's predictive analytics help us anticipate client needs before they arise, positioning us as proactive advisors who can offer timely, relevant solutions that align with our clients' business objectives.</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p:txBody>
      </p:sp>
      <p:sp>
        <p:nvSpPr>
          <p:cNvPr id="406" name="Google Shape;406;p47"/>
          <p:cNvSpPr txBox="1"/>
          <p:nvPr/>
        </p:nvSpPr>
        <p:spPr>
          <a:xfrm>
            <a:off x="12282725" y="4975400"/>
            <a:ext cx="8247600" cy="59415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3400" b="1">
                <a:solidFill>
                  <a:schemeClr val="dk2"/>
                </a:solidFill>
                <a:latin typeface="Montserrat"/>
                <a:ea typeface="Montserrat"/>
                <a:cs typeface="Montserrat"/>
                <a:sym typeface="Montserrat"/>
              </a:rPr>
              <a:t>Enhanced Efficiency and Scalability</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a:solidFill>
                  <a:schemeClr val="dk2"/>
                </a:solidFill>
                <a:latin typeface="Montserrat"/>
                <a:ea typeface="Montserrat"/>
                <a:cs typeface="Montserrat"/>
                <a:sym typeface="Montserrat"/>
              </a:rPr>
              <a:t>AI automates routine tasks, freeing up time for advisors to focus on higher-value interactions. This not only improves service quality but also allows for scaling personalized services to a broader client base without compromising on attention to detail.</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p:txBody>
      </p:sp>
      <p:sp>
        <p:nvSpPr>
          <p:cNvPr id="407" name="Google Shape;407;p47"/>
          <p:cNvSpPr txBox="1"/>
          <p:nvPr/>
        </p:nvSpPr>
        <p:spPr>
          <a:xfrm>
            <a:off x="12282750" y="11241825"/>
            <a:ext cx="8247600" cy="43713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3400" b="1">
                <a:solidFill>
                  <a:schemeClr val="dk2"/>
                </a:solidFill>
                <a:latin typeface="Montserrat"/>
                <a:ea typeface="Montserrat"/>
                <a:cs typeface="Montserrat"/>
                <a:sym typeface="Montserrat"/>
              </a:rPr>
              <a:t>Dynamic and Adaptive Solution </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a:solidFill>
                  <a:schemeClr val="dk2"/>
                </a:solidFill>
                <a:latin typeface="Montserrat"/>
                <a:ea typeface="Montserrat"/>
                <a:cs typeface="Montserrat"/>
                <a:sym typeface="Montserrat"/>
              </a:rPr>
              <a:t>With AI, we can continuously refine and adjust our advisory strategies in real-time, ensuring that our recommendations remain aligned with changing client circumstances and market conditions.</a:t>
            </a:r>
            <a:endParaRPr sz="3400">
              <a:solidFill>
                <a:schemeClr val="dk2"/>
              </a:solidFill>
              <a:latin typeface="Montserrat"/>
              <a:ea typeface="Montserrat"/>
              <a:cs typeface="Montserrat"/>
              <a:sym typeface="Montserrat"/>
            </a:endParaRPr>
          </a:p>
        </p:txBody>
      </p:sp>
      <p:pic>
        <p:nvPicPr>
          <p:cNvPr id="408" name="Google Shape;408;p47"/>
          <p:cNvPicPr preferRelativeResize="0"/>
          <p:nvPr/>
        </p:nvPicPr>
        <p:blipFill rotWithShape="1">
          <a:blip r:embed="rId4">
            <a:alphaModFix/>
          </a:blip>
          <a:srcRect l="21404" r="21410"/>
          <a:stretch/>
        </p:blipFill>
        <p:spPr>
          <a:xfrm>
            <a:off x="23359975" y="-280600"/>
            <a:ext cx="11319109" cy="19793188"/>
          </a:xfrm>
          <a:prstGeom prst="rect">
            <a:avLst/>
          </a:prstGeom>
          <a:noFill/>
          <a:ln>
            <a:noFill/>
          </a:ln>
        </p:spPr>
      </p:pic>
      <p:sp>
        <p:nvSpPr>
          <p:cNvPr id="409" name="Google Shape;409;p47"/>
          <p:cNvSpPr/>
          <p:nvPr/>
        </p:nvSpPr>
        <p:spPr>
          <a:xfrm>
            <a:off x="22717075" y="4368800"/>
            <a:ext cx="1316100" cy="128835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414"/>
        <p:cNvGrpSpPr/>
        <p:nvPr/>
      </p:nvGrpSpPr>
      <p:grpSpPr>
        <a:xfrm>
          <a:off x="0" y="0"/>
          <a:ext cx="0" cy="0"/>
          <a:chOff x="0" y="0"/>
          <a:chExt cx="0" cy="0"/>
        </a:xfrm>
      </p:grpSpPr>
      <p:pic>
        <p:nvPicPr>
          <p:cNvPr id="415" name="Google Shape;415;p48"/>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416" name="Google Shape;416;p48"/>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417" name="Google Shape;417;p48"/>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418" name="Google Shape;418;p48"/>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419" name="Google Shape;419;p48"/>
          <p:cNvSpPr txBox="1"/>
          <p:nvPr/>
        </p:nvSpPr>
        <p:spPr>
          <a:xfrm>
            <a:off x="3325000" y="11794050"/>
            <a:ext cx="26892600" cy="52641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115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Future of AI in Other Processes such as </a:t>
            </a:r>
            <a:endParaRPr sz="10000" b="1">
              <a:solidFill>
                <a:schemeClr val="dk2"/>
              </a:solidFill>
              <a:highlight>
                <a:schemeClr val="lt2"/>
              </a:highlight>
              <a:latin typeface="Montserrat"/>
              <a:ea typeface="Montserrat"/>
              <a:cs typeface="Montserrat"/>
              <a:sym typeface="Montserrat"/>
            </a:endParaRPr>
          </a:p>
          <a:p>
            <a:pPr marL="457200" lvl="0" indent="0" algn="l" rtl="0">
              <a:lnSpc>
                <a:spcPct val="115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Pricing</a:t>
            </a:r>
            <a:endParaRPr sz="10000" b="1">
              <a:solidFill>
                <a:schemeClr val="dk2"/>
              </a:solidFill>
              <a:highlight>
                <a:schemeClr val="lt2"/>
              </a:highlight>
              <a:latin typeface="Montserrat"/>
              <a:ea typeface="Montserrat"/>
              <a:cs typeface="Montserrat"/>
              <a:sym typeface="Montserrat"/>
            </a:endParaRPr>
          </a:p>
          <a:p>
            <a:pPr marL="0" lvl="0" indent="0" algn="l" rtl="0">
              <a:lnSpc>
                <a:spcPct val="50000"/>
              </a:lnSpc>
              <a:spcBef>
                <a:spcPts val="0"/>
              </a:spcBef>
              <a:spcAft>
                <a:spcPts val="0"/>
              </a:spcAft>
              <a:buNone/>
            </a:pPr>
            <a:endParaRPr sz="20000" b="1">
              <a:solidFill>
                <a:schemeClr val="dk2"/>
              </a:solidFill>
              <a:latin typeface="Montserrat"/>
              <a:ea typeface="Montserrat"/>
              <a:cs typeface="Montserrat"/>
              <a:sym typeface="Montserrat"/>
            </a:endParaRPr>
          </a:p>
        </p:txBody>
      </p:sp>
      <p:sp>
        <p:nvSpPr>
          <p:cNvPr id="420" name="Google Shape;420;p48"/>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5400">
                <a:solidFill>
                  <a:schemeClr val="dk2"/>
                </a:solidFill>
                <a:latin typeface="Montserrat"/>
                <a:ea typeface="Montserrat"/>
                <a:cs typeface="Montserrat"/>
                <a:sym typeface="Montserrat"/>
              </a:rPr>
              <a:t>05.</a:t>
            </a:r>
            <a:endParaRPr sz="5400">
              <a:solidFill>
                <a:schemeClr val="dk2"/>
              </a:solidFill>
              <a:latin typeface="Montserrat"/>
              <a:ea typeface="Montserrat"/>
              <a:cs typeface="Montserrat"/>
              <a:sym typeface="Montserra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425"/>
        <p:cNvGrpSpPr/>
        <p:nvPr/>
      </p:nvGrpSpPr>
      <p:grpSpPr>
        <a:xfrm>
          <a:off x="0" y="0"/>
          <a:ext cx="0" cy="0"/>
          <a:chOff x="0" y="0"/>
          <a:chExt cx="0" cy="0"/>
        </a:xfrm>
      </p:grpSpPr>
      <p:pic>
        <p:nvPicPr>
          <p:cNvPr id="426" name="Google Shape;426;p49"/>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427" name="Google Shape;427;p49"/>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428" name="Google Shape;428;p49"/>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429" name="Google Shape;429;p49"/>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430" name="Google Shape;430;p49"/>
          <p:cNvSpPr txBox="1"/>
          <p:nvPr/>
        </p:nvSpPr>
        <p:spPr>
          <a:xfrm>
            <a:off x="2396375" y="2211425"/>
            <a:ext cx="20048100" cy="9729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80000"/>
              </a:lnSpc>
              <a:spcBef>
                <a:spcPts val="0"/>
              </a:spcBef>
              <a:spcAft>
                <a:spcPts val="0"/>
              </a:spcAft>
              <a:buNone/>
            </a:pPr>
            <a:r>
              <a:rPr lang="en-US" sz="6400" b="1">
                <a:solidFill>
                  <a:schemeClr val="dk2"/>
                </a:solidFill>
                <a:highlight>
                  <a:schemeClr val="lt2"/>
                </a:highlight>
                <a:latin typeface="Montserrat"/>
                <a:ea typeface="Montserrat"/>
                <a:cs typeface="Montserrat"/>
                <a:sym typeface="Montserrat"/>
              </a:rPr>
              <a:t>Value-Based Pricing in Advisory Services</a:t>
            </a:r>
            <a:endParaRPr sz="6400" b="1">
              <a:solidFill>
                <a:schemeClr val="dk2"/>
              </a:solidFill>
              <a:latin typeface="Montserrat"/>
              <a:ea typeface="Montserrat"/>
              <a:cs typeface="Montserrat"/>
              <a:sym typeface="Montserrat"/>
            </a:endParaRPr>
          </a:p>
        </p:txBody>
      </p:sp>
      <p:sp>
        <p:nvSpPr>
          <p:cNvPr id="431" name="Google Shape;431;p49"/>
          <p:cNvSpPr txBox="1"/>
          <p:nvPr/>
        </p:nvSpPr>
        <p:spPr>
          <a:xfrm>
            <a:off x="2894025" y="4813600"/>
            <a:ext cx="17760000" cy="106515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Clr>
                <a:schemeClr val="dk1"/>
              </a:buClr>
              <a:buSzPts val="1100"/>
              <a:buFont typeface="Arial"/>
              <a:buNone/>
            </a:pPr>
            <a:r>
              <a:rPr lang="en-US" sz="3400" b="1">
                <a:solidFill>
                  <a:schemeClr val="dk2"/>
                </a:solidFill>
                <a:latin typeface="Montserrat"/>
                <a:ea typeface="Montserrat"/>
                <a:cs typeface="Montserrat"/>
                <a:sym typeface="Montserrat"/>
              </a:rPr>
              <a:t>Why Value-Based Pricing?</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r>
              <a:rPr lang="en-US" sz="3400">
                <a:solidFill>
                  <a:schemeClr val="dk2"/>
                </a:solidFill>
                <a:latin typeface="Montserrat"/>
                <a:ea typeface="Montserrat"/>
                <a:cs typeface="Montserrat"/>
                <a:sym typeface="Montserrat"/>
              </a:rPr>
              <a:t>Value-based pricing ensures that your fees reflect the value you bring to the client rather than the time spent. This approach can lead to higher profitability and client satisfaction.</a:t>
            </a:r>
            <a:endParaRPr sz="3400">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r>
              <a:rPr lang="en-US" sz="3400">
                <a:solidFill>
                  <a:schemeClr val="dk2"/>
                </a:solidFill>
                <a:latin typeface="Montserrat"/>
                <a:ea typeface="Montserrat"/>
                <a:cs typeface="Montserrat"/>
                <a:sym typeface="Montserrat"/>
              </a:rPr>
              <a:t>How to Implement?</a:t>
            </a:r>
            <a:endParaRPr sz="3400">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b="1">
                <a:solidFill>
                  <a:schemeClr val="dk2"/>
                </a:solidFill>
                <a:latin typeface="Montserrat"/>
                <a:ea typeface="Montserrat"/>
                <a:cs typeface="Montserrat"/>
                <a:sym typeface="Montserrat"/>
              </a:rPr>
              <a:t>Start by understanding your client's business goals and pain points.</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r>
              <a:rPr lang="en-US" sz="3400">
                <a:solidFill>
                  <a:schemeClr val="dk2"/>
                </a:solidFill>
                <a:latin typeface="Montserrat"/>
                <a:ea typeface="Montserrat"/>
                <a:cs typeface="Montserrat"/>
                <a:sym typeface="Montserrat"/>
              </a:rPr>
              <a:t>Offer tiered service packages that align with the value you can deliver.</a:t>
            </a:r>
            <a:endParaRPr sz="3400">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r>
              <a:rPr lang="en-US" sz="3400">
                <a:solidFill>
                  <a:schemeClr val="dk2"/>
                </a:solidFill>
                <a:latin typeface="Montserrat"/>
                <a:ea typeface="Montserrat"/>
                <a:cs typeface="Montserrat"/>
                <a:sym typeface="Montserrat"/>
              </a:rPr>
              <a:t>Regularly re-engage with clients to reassess their needs and adjust pricing accordingly.</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r>
              <a:rPr lang="en-US" sz="3400" b="1">
                <a:solidFill>
                  <a:schemeClr val="dk2"/>
                </a:solidFill>
                <a:latin typeface="Montserrat"/>
                <a:ea typeface="Montserrat"/>
                <a:cs typeface="Montserrat"/>
                <a:sym typeface="Montserrat"/>
              </a:rPr>
              <a:t>Benefits:</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r>
              <a:rPr lang="en-US" sz="3400">
                <a:solidFill>
                  <a:schemeClr val="dk2"/>
                </a:solidFill>
                <a:latin typeface="Montserrat"/>
                <a:ea typeface="Montserrat"/>
                <a:cs typeface="Montserrat"/>
                <a:sym typeface="Montserrat"/>
              </a:rPr>
              <a:t>Higher margins compared to fixed pricing.</a:t>
            </a:r>
            <a:endParaRPr sz="3400">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r>
              <a:rPr lang="en-US" sz="3400">
                <a:solidFill>
                  <a:schemeClr val="dk2"/>
                </a:solidFill>
                <a:latin typeface="Montserrat"/>
                <a:ea typeface="Montserrat"/>
                <a:cs typeface="Montserrat"/>
                <a:sym typeface="Montserrat"/>
              </a:rPr>
              <a:t>Fewer clients, but deeper and more valuable engagements.</a:t>
            </a:r>
            <a:endParaRPr sz="3400">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r>
              <a:rPr lang="en-US" sz="3400">
                <a:solidFill>
                  <a:schemeClr val="dk2"/>
                </a:solidFill>
                <a:latin typeface="Montserrat"/>
                <a:ea typeface="Montserrat"/>
                <a:cs typeface="Montserrat"/>
                <a:sym typeface="Montserrat"/>
              </a:rPr>
              <a:t>Improved client relationships and outcomes by focusing on value delivery.</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p:txBody>
      </p:sp>
      <p:pic>
        <p:nvPicPr>
          <p:cNvPr id="432" name="Google Shape;432;p49"/>
          <p:cNvPicPr preferRelativeResize="0"/>
          <p:nvPr/>
        </p:nvPicPr>
        <p:blipFill rotWithShape="1">
          <a:blip r:embed="rId4">
            <a:alphaModFix/>
          </a:blip>
          <a:srcRect l="21404" r="21410"/>
          <a:stretch/>
        </p:blipFill>
        <p:spPr>
          <a:xfrm>
            <a:off x="23359975" y="-280600"/>
            <a:ext cx="11319109" cy="19793188"/>
          </a:xfrm>
          <a:prstGeom prst="rect">
            <a:avLst/>
          </a:prstGeom>
          <a:noFill/>
          <a:ln>
            <a:noFill/>
          </a:ln>
        </p:spPr>
      </p:pic>
      <p:sp>
        <p:nvSpPr>
          <p:cNvPr id="433" name="Google Shape;433;p49"/>
          <p:cNvSpPr/>
          <p:nvPr/>
        </p:nvSpPr>
        <p:spPr>
          <a:xfrm>
            <a:off x="22717075" y="4368800"/>
            <a:ext cx="1316100" cy="128835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438"/>
        <p:cNvGrpSpPr/>
        <p:nvPr/>
      </p:nvGrpSpPr>
      <p:grpSpPr>
        <a:xfrm>
          <a:off x="0" y="0"/>
          <a:ext cx="0" cy="0"/>
          <a:chOff x="0" y="0"/>
          <a:chExt cx="0" cy="0"/>
        </a:xfrm>
      </p:grpSpPr>
      <p:pic>
        <p:nvPicPr>
          <p:cNvPr id="439" name="Google Shape;439;p50"/>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440" name="Google Shape;440;p50"/>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441" name="Google Shape;441;p50"/>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442" name="Google Shape;442;p50"/>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443" name="Google Shape;443;p50"/>
          <p:cNvSpPr txBox="1"/>
          <p:nvPr/>
        </p:nvSpPr>
        <p:spPr>
          <a:xfrm>
            <a:off x="2396375" y="2211425"/>
            <a:ext cx="20048100" cy="9729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80000"/>
              </a:lnSpc>
              <a:spcBef>
                <a:spcPts val="0"/>
              </a:spcBef>
              <a:spcAft>
                <a:spcPts val="0"/>
              </a:spcAft>
              <a:buNone/>
            </a:pPr>
            <a:r>
              <a:rPr lang="en-US" sz="6400" b="1">
                <a:solidFill>
                  <a:schemeClr val="dk2"/>
                </a:solidFill>
                <a:highlight>
                  <a:schemeClr val="lt2"/>
                </a:highlight>
                <a:latin typeface="Montserrat"/>
                <a:ea typeface="Montserrat"/>
                <a:cs typeface="Montserrat"/>
                <a:sym typeface="Montserrat"/>
              </a:rPr>
              <a:t>The Power of Tiered Pricing</a:t>
            </a:r>
            <a:endParaRPr sz="6400" b="1">
              <a:solidFill>
                <a:schemeClr val="dk2"/>
              </a:solidFill>
              <a:latin typeface="Montserrat"/>
              <a:ea typeface="Montserrat"/>
              <a:cs typeface="Montserrat"/>
              <a:sym typeface="Montserrat"/>
            </a:endParaRPr>
          </a:p>
        </p:txBody>
      </p:sp>
      <p:sp>
        <p:nvSpPr>
          <p:cNvPr id="444" name="Google Shape;444;p50"/>
          <p:cNvSpPr txBox="1"/>
          <p:nvPr/>
        </p:nvSpPr>
        <p:spPr>
          <a:xfrm>
            <a:off x="2894025" y="4813600"/>
            <a:ext cx="17760000" cy="111750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3400" b="1">
                <a:solidFill>
                  <a:schemeClr val="dk2"/>
                </a:solidFill>
                <a:latin typeface="Montserrat"/>
                <a:ea typeface="Montserrat"/>
                <a:cs typeface="Montserrat"/>
                <a:sym typeface="Montserrat"/>
              </a:rPr>
              <a:t>What is Tiered Pricing?</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a:solidFill>
                  <a:schemeClr val="dk2"/>
                </a:solidFill>
                <a:latin typeface="Montserrat"/>
                <a:ea typeface="Montserrat"/>
                <a:cs typeface="Montserrat"/>
                <a:sym typeface="Montserrat"/>
              </a:rPr>
              <a:t>Tiered pricing involves offering three different service levels—usually referred to as bronze, silver, and gold—each at a different price point.</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b="1">
                <a:solidFill>
                  <a:schemeClr val="dk2"/>
                </a:solidFill>
                <a:latin typeface="Montserrat"/>
                <a:ea typeface="Montserrat"/>
                <a:cs typeface="Montserrat"/>
                <a:sym typeface="Montserrat"/>
              </a:rPr>
              <a:t>Why Use Tiered Pricing?</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a:solidFill>
                  <a:schemeClr val="dk2"/>
                </a:solidFill>
                <a:latin typeface="Montserrat"/>
                <a:ea typeface="Montserrat"/>
                <a:cs typeface="Montserrat"/>
                <a:sym typeface="Montserrat"/>
              </a:rPr>
              <a:t>It shifts the decision-making process from "Do I want this service?" to "Which service option suits me best?"</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a:solidFill>
                  <a:schemeClr val="dk2"/>
                </a:solidFill>
                <a:latin typeface="Montserrat"/>
                <a:ea typeface="Montserrat"/>
                <a:cs typeface="Montserrat"/>
                <a:sym typeface="Montserrat"/>
              </a:rPr>
              <a:t>Allows clients to choose the level of service that best fits their needs and budget.</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a:solidFill>
                  <a:schemeClr val="dk2"/>
                </a:solidFill>
                <a:latin typeface="Montserrat"/>
                <a:ea typeface="Montserrat"/>
                <a:cs typeface="Montserrat"/>
                <a:sym typeface="Montserrat"/>
              </a:rPr>
              <a:t>Increases the chances of upselling clients to higher-value packages.</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b="1">
                <a:solidFill>
                  <a:schemeClr val="dk2"/>
                </a:solidFill>
                <a:latin typeface="Montserrat"/>
                <a:ea typeface="Montserrat"/>
                <a:cs typeface="Montserrat"/>
                <a:sym typeface="Montserrat"/>
              </a:rPr>
              <a:t>Implementation Tips:</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a:solidFill>
                  <a:schemeClr val="dk2"/>
                </a:solidFill>
                <a:latin typeface="Montserrat"/>
                <a:ea typeface="Montserrat"/>
                <a:cs typeface="Montserrat"/>
                <a:sym typeface="Montserrat"/>
              </a:rPr>
              <a:t>Clearly differentiate the value between tiers.</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a:solidFill>
                  <a:schemeClr val="dk2"/>
                </a:solidFill>
                <a:latin typeface="Montserrat"/>
                <a:ea typeface="Montserrat"/>
                <a:cs typeface="Montserrat"/>
                <a:sym typeface="Montserrat"/>
              </a:rPr>
              <a:t>Present options horizontally for easy comparison.</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a:solidFill>
                  <a:schemeClr val="dk2"/>
                </a:solidFill>
                <a:latin typeface="Montserrat"/>
                <a:ea typeface="Montserrat"/>
                <a:cs typeface="Montserrat"/>
                <a:sym typeface="Montserrat"/>
              </a:rPr>
              <a:t>Anchor pricing by presenting the highest tier first to make other options more appealing</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p:txBody>
      </p:sp>
      <p:pic>
        <p:nvPicPr>
          <p:cNvPr id="445" name="Google Shape;445;p50"/>
          <p:cNvPicPr preferRelativeResize="0"/>
          <p:nvPr/>
        </p:nvPicPr>
        <p:blipFill rotWithShape="1">
          <a:blip r:embed="rId4">
            <a:alphaModFix/>
          </a:blip>
          <a:srcRect l="21404" r="21410"/>
          <a:stretch/>
        </p:blipFill>
        <p:spPr>
          <a:xfrm>
            <a:off x="23359975" y="-280600"/>
            <a:ext cx="11319109" cy="19793188"/>
          </a:xfrm>
          <a:prstGeom prst="rect">
            <a:avLst/>
          </a:prstGeom>
          <a:noFill/>
          <a:ln>
            <a:noFill/>
          </a:ln>
        </p:spPr>
      </p:pic>
      <p:sp>
        <p:nvSpPr>
          <p:cNvPr id="446" name="Google Shape;446;p50"/>
          <p:cNvSpPr/>
          <p:nvPr/>
        </p:nvSpPr>
        <p:spPr>
          <a:xfrm>
            <a:off x="22717075" y="4368800"/>
            <a:ext cx="1316100" cy="128835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451"/>
        <p:cNvGrpSpPr/>
        <p:nvPr/>
      </p:nvGrpSpPr>
      <p:grpSpPr>
        <a:xfrm>
          <a:off x="0" y="0"/>
          <a:ext cx="0" cy="0"/>
          <a:chOff x="0" y="0"/>
          <a:chExt cx="0" cy="0"/>
        </a:xfrm>
      </p:grpSpPr>
      <p:pic>
        <p:nvPicPr>
          <p:cNvPr id="452" name="Google Shape;452;p51"/>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453" name="Google Shape;453;p51"/>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454" name="Google Shape;454;p51"/>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455" name="Google Shape;455;p51"/>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456" name="Google Shape;456;p51"/>
          <p:cNvSpPr txBox="1"/>
          <p:nvPr/>
        </p:nvSpPr>
        <p:spPr>
          <a:xfrm>
            <a:off x="2396375" y="2211425"/>
            <a:ext cx="22029300" cy="9729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80000"/>
              </a:lnSpc>
              <a:spcBef>
                <a:spcPts val="0"/>
              </a:spcBef>
              <a:spcAft>
                <a:spcPts val="0"/>
              </a:spcAft>
              <a:buNone/>
            </a:pPr>
            <a:r>
              <a:rPr lang="en-US" sz="6400" b="1">
                <a:solidFill>
                  <a:schemeClr val="dk2"/>
                </a:solidFill>
                <a:highlight>
                  <a:schemeClr val="lt2"/>
                </a:highlight>
                <a:latin typeface="Montserrat"/>
                <a:ea typeface="Montserrat"/>
                <a:cs typeface="Montserrat"/>
                <a:sym typeface="Montserrat"/>
              </a:rPr>
              <a:t>Leveraging AI Tools for Pricing Strategies</a:t>
            </a:r>
            <a:r>
              <a:rPr lang="en-US" sz="6400" b="1">
                <a:solidFill>
                  <a:schemeClr val="dk2"/>
                </a:solidFill>
                <a:latin typeface="Montserrat"/>
                <a:ea typeface="Montserrat"/>
                <a:cs typeface="Montserrat"/>
                <a:sym typeface="Montserrat"/>
              </a:rPr>
              <a:t> </a:t>
            </a:r>
            <a:endParaRPr sz="6400" b="1">
              <a:solidFill>
                <a:schemeClr val="dk2"/>
              </a:solidFill>
              <a:latin typeface="Montserrat"/>
              <a:ea typeface="Montserrat"/>
              <a:cs typeface="Montserrat"/>
              <a:sym typeface="Montserrat"/>
            </a:endParaRPr>
          </a:p>
        </p:txBody>
      </p:sp>
      <p:sp>
        <p:nvSpPr>
          <p:cNvPr id="457" name="Google Shape;457;p51"/>
          <p:cNvSpPr txBox="1"/>
          <p:nvPr/>
        </p:nvSpPr>
        <p:spPr>
          <a:xfrm>
            <a:off x="2772475" y="4975400"/>
            <a:ext cx="8247600" cy="45870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2600" b="1">
                <a:solidFill>
                  <a:schemeClr val="dk2"/>
                </a:solidFill>
                <a:latin typeface="Montserrat"/>
                <a:ea typeface="Montserrat"/>
                <a:cs typeface="Montserrat"/>
                <a:sym typeface="Montserrat"/>
              </a:rPr>
              <a:t>Predictive Analytics: </a:t>
            </a: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2600">
                <a:solidFill>
                  <a:schemeClr val="dk2"/>
                </a:solidFill>
                <a:latin typeface="Montserrat"/>
                <a:ea typeface="Montserrat"/>
                <a:cs typeface="Montserrat"/>
                <a:sym typeface="Montserrat"/>
              </a:rPr>
              <a:t>Tools like IBM Watson and Microsoft Azure Machine Learning can analyze historical data to predict client behavior and help set prices that reflect future value.</a:t>
            </a: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b="1">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p:txBody>
      </p:sp>
      <p:sp>
        <p:nvSpPr>
          <p:cNvPr id="458" name="Google Shape;458;p51"/>
          <p:cNvSpPr txBox="1"/>
          <p:nvPr/>
        </p:nvSpPr>
        <p:spPr>
          <a:xfrm>
            <a:off x="2611300" y="9569325"/>
            <a:ext cx="8247600" cy="29862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2600" b="1">
                <a:solidFill>
                  <a:schemeClr val="dk2"/>
                </a:solidFill>
                <a:latin typeface="Montserrat"/>
                <a:ea typeface="Montserrat"/>
                <a:cs typeface="Montserrat"/>
                <a:sym typeface="Montserrat"/>
              </a:rPr>
              <a:t>Client Segmentation: </a:t>
            </a: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2600">
                <a:solidFill>
                  <a:schemeClr val="dk2"/>
                </a:solidFill>
                <a:latin typeface="Montserrat"/>
                <a:ea typeface="Montserrat"/>
                <a:cs typeface="Montserrat"/>
                <a:sym typeface="Montserrat"/>
              </a:rPr>
              <a:t>HubSpot and Salesforce Einstein use AI to segment clients based on behavior and needs, enabling more tailored pricing strategies.</a:t>
            </a: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p:txBody>
      </p:sp>
      <p:sp>
        <p:nvSpPr>
          <p:cNvPr id="459" name="Google Shape;459;p51"/>
          <p:cNvSpPr txBox="1"/>
          <p:nvPr/>
        </p:nvSpPr>
        <p:spPr>
          <a:xfrm>
            <a:off x="12282725" y="4975400"/>
            <a:ext cx="8247600" cy="33864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2600" b="1">
                <a:solidFill>
                  <a:schemeClr val="dk2"/>
                </a:solidFill>
                <a:latin typeface="Montserrat"/>
                <a:ea typeface="Montserrat"/>
                <a:cs typeface="Montserrat"/>
                <a:sym typeface="Montserrat"/>
              </a:rPr>
              <a:t>Proposal Generation: </a:t>
            </a: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2600">
                <a:solidFill>
                  <a:schemeClr val="dk2"/>
                </a:solidFill>
                <a:latin typeface="Montserrat"/>
                <a:ea typeface="Montserrat"/>
                <a:cs typeface="Montserrat"/>
                <a:sym typeface="Montserrat"/>
              </a:rPr>
              <a:t>GoProposal, Practice Ignition, and PandaDoc automate the creation of customized proposals, integrating tiered pricing options and value-based packages.</a:t>
            </a: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p:txBody>
      </p:sp>
      <p:sp>
        <p:nvSpPr>
          <p:cNvPr id="460" name="Google Shape;460;p51"/>
          <p:cNvSpPr txBox="1"/>
          <p:nvPr/>
        </p:nvSpPr>
        <p:spPr>
          <a:xfrm>
            <a:off x="12154100" y="9569325"/>
            <a:ext cx="8247600" cy="36327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2600" b="1">
                <a:solidFill>
                  <a:schemeClr val="dk2"/>
                </a:solidFill>
                <a:latin typeface="Montserrat"/>
                <a:ea typeface="Montserrat"/>
                <a:cs typeface="Montserrat"/>
                <a:sym typeface="Montserrat"/>
              </a:rPr>
              <a:t>Chatbots and Virtual Assistants: </a:t>
            </a: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2600">
                <a:solidFill>
                  <a:schemeClr val="dk2"/>
                </a:solidFill>
                <a:latin typeface="Montserrat"/>
                <a:ea typeface="Montserrat"/>
                <a:cs typeface="Montserrat"/>
                <a:sym typeface="Montserrat"/>
              </a:rPr>
              <a:t>Tools like Drift and Intercom provide AI-driven chatbots to engage clients, answer pricing-related questions, and guide them through service options.</a:t>
            </a: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p:txBody>
      </p:sp>
      <p:sp>
        <p:nvSpPr>
          <p:cNvPr id="461" name="Google Shape;461;p51"/>
          <p:cNvSpPr txBox="1"/>
          <p:nvPr/>
        </p:nvSpPr>
        <p:spPr>
          <a:xfrm>
            <a:off x="21792975" y="4913900"/>
            <a:ext cx="8961600" cy="27090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2600" b="1">
                <a:solidFill>
                  <a:schemeClr val="dk2"/>
                </a:solidFill>
                <a:latin typeface="Montserrat"/>
                <a:ea typeface="Montserrat"/>
                <a:cs typeface="Montserrat"/>
                <a:sym typeface="Montserrat"/>
              </a:rPr>
              <a:t>Workflow Automation: </a:t>
            </a: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2600">
                <a:solidFill>
                  <a:schemeClr val="dk2"/>
                </a:solidFill>
                <a:latin typeface="Montserrat"/>
                <a:ea typeface="Montserrat"/>
                <a:cs typeface="Montserrat"/>
                <a:sym typeface="Montserrat"/>
              </a:rPr>
              <a:t>Zapier and Integromat (now Make) use AI to automate the creation, delivery, and monitoring of proposals, engagement letters, and contracts.</a:t>
            </a: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p:txBody>
      </p:sp>
      <p:sp>
        <p:nvSpPr>
          <p:cNvPr id="462" name="Google Shape;462;p51"/>
          <p:cNvSpPr txBox="1"/>
          <p:nvPr/>
        </p:nvSpPr>
        <p:spPr>
          <a:xfrm>
            <a:off x="21696900" y="9492375"/>
            <a:ext cx="8865600" cy="33864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2600" b="1">
                <a:solidFill>
                  <a:schemeClr val="dk2"/>
                </a:solidFill>
                <a:latin typeface="Montserrat"/>
                <a:ea typeface="Montserrat"/>
                <a:cs typeface="Montserrat"/>
                <a:sym typeface="Montserrat"/>
              </a:rPr>
              <a:t>Billing Automation: </a:t>
            </a: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2600">
                <a:solidFill>
                  <a:schemeClr val="dk2"/>
                </a:solidFill>
                <a:latin typeface="Montserrat"/>
                <a:ea typeface="Montserrat"/>
                <a:cs typeface="Montserrat"/>
                <a:sym typeface="Montserrat"/>
              </a:rPr>
              <a:t>ERP can ensure accurate billing by automatically adjusting prices based on the services delivered and the value provided.</a:t>
            </a: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p:txBody>
      </p:sp>
      <p:sp>
        <p:nvSpPr>
          <p:cNvPr id="463" name="Google Shape;463;p51"/>
          <p:cNvSpPr txBox="1"/>
          <p:nvPr/>
        </p:nvSpPr>
        <p:spPr>
          <a:xfrm>
            <a:off x="2515225" y="12900600"/>
            <a:ext cx="8247600" cy="33864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2600" b="1">
                <a:solidFill>
                  <a:schemeClr val="dk2"/>
                </a:solidFill>
                <a:latin typeface="Montserrat"/>
                <a:ea typeface="Montserrat"/>
                <a:cs typeface="Montserrat"/>
                <a:sym typeface="Montserrat"/>
              </a:rPr>
              <a:t>Dynamic Pricing Tools: </a:t>
            </a: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2600">
                <a:solidFill>
                  <a:schemeClr val="dk2"/>
                </a:solidFill>
                <a:latin typeface="Montserrat"/>
                <a:ea typeface="Montserrat"/>
                <a:cs typeface="Montserrat"/>
                <a:sym typeface="Montserrat"/>
              </a:rPr>
              <a:t>Prisync and Pricefx offer AI-powered dynamic pricing models that adjust in real-time based on market conditions and client data.</a:t>
            </a: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a:solidFill>
                <a:schemeClr val="dk2"/>
              </a:solidFill>
              <a:latin typeface="Montserrat"/>
              <a:ea typeface="Montserrat"/>
              <a:cs typeface="Montserrat"/>
              <a:sym typeface="Montserrat"/>
            </a:endParaRPr>
          </a:p>
        </p:txBody>
      </p:sp>
      <p:sp>
        <p:nvSpPr>
          <p:cNvPr id="464" name="Google Shape;464;p51"/>
          <p:cNvSpPr txBox="1"/>
          <p:nvPr/>
        </p:nvSpPr>
        <p:spPr>
          <a:xfrm>
            <a:off x="12106050" y="12900600"/>
            <a:ext cx="8247600" cy="36327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2600" b="1">
                <a:solidFill>
                  <a:schemeClr val="dk2"/>
                </a:solidFill>
                <a:latin typeface="Montserrat"/>
                <a:ea typeface="Montserrat"/>
                <a:cs typeface="Montserrat"/>
                <a:sym typeface="Montserrat"/>
              </a:rPr>
              <a:t>Sentiment Analysis: </a:t>
            </a: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2600" b="1">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2600">
                <a:solidFill>
                  <a:schemeClr val="dk2"/>
                </a:solidFill>
                <a:latin typeface="Montserrat"/>
                <a:ea typeface="Montserrat"/>
                <a:cs typeface="Montserrat"/>
                <a:sym typeface="Montserrat"/>
              </a:rPr>
              <a:t>MonkeyLearn and Lexalytics offer AI tools to analyze client feedback and sentiment, providing insights into how pricing changes are received.</a:t>
            </a:r>
            <a:endParaRPr sz="26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1860450" y="822000"/>
            <a:ext cx="22752300" cy="2943600"/>
          </a:xfrm>
          <a:prstGeom prst="rect">
            <a:avLst/>
          </a:prstGeom>
          <a:noFill/>
          <a:ln>
            <a:noFill/>
          </a:ln>
        </p:spPr>
        <p:txBody>
          <a:bodyPr spcFirstLastPara="1" wrap="square" lIns="359950" tIns="539975" rIns="91375" bIns="180025" anchor="b" anchorCtr="0">
            <a:spAutoFit/>
          </a:bodyPr>
          <a:lstStyle/>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latin typeface="Montserrat"/>
                <a:ea typeface="Montserrat"/>
                <a:cs typeface="Montserrat"/>
                <a:sym typeface="Montserrat"/>
              </a:rPr>
              <a:t>FUTURE-PROOFING YOUR </a:t>
            </a:r>
            <a:endParaRPr sz="8000" b="1">
              <a:solidFill>
                <a:schemeClr val="dk2"/>
              </a:solidFill>
              <a:latin typeface="Montserrat"/>
              <a:ea typeface="Montserrat"/>
              <a:cs typeface="Montserrat"/>
              <a:sym typeface="Montserrat"/>
            </a:endParaRPr>
          </a:p>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latin typeface="Montserrat"/>
                <a:ea typeface="Montserrat"/>
                <a:cs typeface="Montserrat"/>
                <a:sym typeface="Montserrat"/>
              </a:rPr>
              <a:t>ACCOUNTING AND AUDITING WITH AI</a:t>
            </a:r>
            <a:endParaRPr sz="8000" b="1">
              <a:solidFill>
                <a:schemeClr val="dk2"/>
              </a:solidFill>
              <a:latin typeface="Montserrat"/>
              <a:ea typeface="Montserrat"/>
              <a:cs typeface="Montserrat"/>
              <a:sym typeface="Montserrat"/>
            </a:endParaRPr>
          </a:p>
        </p:txBody>
      </p:sp>
      <p:sp>
        <p:nvSpPr>
          <p:cNvPr id="130" name="Google Shape;130;p25"/>
          <p:cNvSpPr txBox="1">
            <a:spLocks noGrp="1"/>
          </p:cNvSpPr>
          <p:nvPr>
            <p:ph type="body" idx="1"/>
          </p:nvPr>
        </p:nvSpPr>
        <p:spPr>
          <a:xfrm>
            <a:off x="2448704" y="4515475"/>
            <a:ext cx="26022300" cy="12883500"/>
          </a:xfrm>
          <a:prstGeom prst="rect">
            <a:avLst/>
          </a:prstGeom>
          <a:solidFill>
            <a:schemeClr val="lt2"/>
          </a:solidFill>
          <a:ln w="9525" cap="flat" cmpd="sng">
            <a:solidFill>
              <a:schemeClr val="lt2"/>
            </a:solidFill>
            <a:prstDash val="solid"/>
            <a:round/>
            <a:headEnd type="none" w="sm" len="sm"/>
            <a:tailEnd type="none" w="sm" len="sm"/>
          </a:ln>
        </p:spPr>
        <p:txBody>
          <a:bodyPr spcFirstLastPara="1" wrap="square" lIns="359950" tIns="359950" rIns="359950" bIns="359950" anchor="t" anchorCtr="0">
            <a:spAutoFit/>
          </a:bodyPr>
          <a:lstStyle/>
          <a:p>
            <a:pPr marL="1739900" lvl="0" indent="0" algn="l" rtl="0">
              <a:lnSpc>
                <a:spcPct val="150000"/>
              </a:lnSpc>
              <a:spcBef>
                <a:spcPts val="2133"/>
              </a:spcBef>
              <a:spcAft>
                <a:spcPts val="0"/>
              </a:spcAft>
              <a:buNone/>
            </a:pPr>
            <a:r>
              <a:rPr lang="en-US" sz="4600" i="0">
                <a:highlight>
                  <a:schemeClr val="lt2"/>
                </a:highlight>
                <a:latin typeface="Montserrat"/>
                <a:ea typeface="Montserrat"/>
                <a:cs typeface="Montserrat"/>
                <a:sym typeface="Montserrat"/>
              </a:rPr>
              <a:t>2023: The Year of AI Advancements</a:t>
            </a:r>
            <a:endParaRPr sz="4600" i="0">
              <a:highlight>
                <a:schemeClr val="lt2"/>
              </a:highlight>
              <a:latin typeface="Montserrat"/>
              <a:ea typeface="Montserrat"/>
              <a:cs typeface="Montserrat"/>
              <a:sym typeface="Montserrat"/>
            </a:endParaRPr>
          </a:p>
          <a:p>
            <a:pPr marL="1739900" lvl="0" indent="0" algn="l" rtl="0">
              <a:lnSpc>
                <a:spcPct val="150000"/>
              </a:lnSpc>
              <a:spcBef>
                <a:spcPts val="2133"/>
              </a:spcBef>
              <a:spcAft>
                <a:spcPts val="0"/>
              </a:spcAft>
              <a:buNone/>
            </a:pPr>
            <a:endParaRPr sz="4600" i="0">
              <a:highlight>
                <a:schemeClr val="lt2"/>
              </a:highlight>
              <a:latin typeface="Montserrat"/>
              <a:ea typeface="Montserrat"/>
              <a:cs typeface="Montserrat"/>
              <a:sym typeface="Montserrat"/>
            </a:endParaRPr>
          </a:p>
          <a:p>
            <a:pPr marL="1739900" lvl="0" indent="0" algn="l" rtl="0">
              <a:lnSpc>
                <a:spcPct val="150000"/>
              </a:lnSpc>
              <a:spcBef>
                <a:spcPts val="2133"/>
              </a:spcBef>
              <a:spcAft>
                <a:spcPts val="0"/>
              </a:spcAft>
              <a:buNone/>
            </a:pPr>
            <a:endParaRPr sz="4600" i="0">
              <a:highlight>
                <a:schemeClr val="lt2"/>
              </a:highlight>
              <a:latin typeface="Montserrat"/>
              <a:ea typeface="Montserrat"/>
              <a:cs typeface="Montserrat"/>
              <a:sym typeface="Montserrat"/>
            </a:endParaRPr>
          </a:p>
          <a:p>
            <a:pPr marL="1739900" lvl="0" indent="0" algn="l" rtl="0">
              <a:lnSpc>
                <a:spcPct val="150000"/>
              </a:lnSpc>
              <a:spcBef>
                <a:spcPts val="2133"/>
              </a:spcBef>
              <a:spcAft>
                <a:spcPts val="0"/>
              </a:spcAft>
              <a:buNone/>
            </a:pPr>
            <a:r>
              <a:rPr lang="en-US" sz="4600" i="0">
                <a:highlight>
                  <a:schemeClr val="lt2"/>
                </a:highlight>
                <a:latin typeface="Montserrat"/>
                <a:ea typeface="Montserrat"/>
                <a:cs typeface="Montserrat"/>
                <a:sym typeface="Montserrat"/>
              </a:rPr>
              <a:t>Trends in AI Development</a:t>
            </a:r>
            <a:endParaRPr sz="4600" i="0">
              <a:highlight>
                <a:schemeClr val="lt2"/>
              </a:highlight>
              <a:latin typeface="Montserrat"/>
              <a:ea typeface="Montserrat"/>
              <a:cs typeface="Montserrat"/>
              <a:sym typeface="Montserrat"/>
            </a:endParaRPr>
          </a:p>
          <a:p>
            <a:pPr marL="1739900" lvl="0" indent="0" algn="l" rtl="0">
              <a:lnSpc>
                <a:spcPct val="150000"/>
              </a:lnSpc>
              <a:spcBef>
                <a:spcPts val="2133"/>
              </a:spcBef>
              <a:spcAft>
                <a:spcPts val="0"/>
              </a:spcAft>
              <a:buNone/>
            </a:pPr>
            <a:endParaRPr sz="4600" i="0">
              <a:highlight>
                <a:schemeClr val="lt2"/>
              </a:highlight>
              <a:latin typeface="Montserrat"/>
              <a:ea typeface="Montserrat"/>
              <a:cs typeface="Montserrat"/>
              <a:sym typeface="Montserrat"/>
            </a:endParaRPr>
          </a:p>
          <a:p>
            <a:pPr marL="1739900" lvl="0" indent="0" algn="l" rtl="0">
              <a:lnSpc>
                <a:spcPct val="150000"/>
              </a:lnSpc>
              <a:spcBef>
                <a:spcPts val="2133"/>
              </a:spcBef>
              <a:spcAft>
                <a:spcPts val="0"/>
              </a:spcAft>
              <a:buNone/>
            </a:pPr>
            <a:endParaRPr sz="4600" i="0">
              <a:highlight>
                <a:schemeClr val="lt2"/>
              </a:highlight>
              <a:latin typeface="Montserrat"/>
              <a:ea typeface="Montserrat"/>
              <a:cs typeface="Montserrat"/>
              <a:sym typeface="Montserrat"/>
            </a:endParaRPr>
          </a:p>
          <a:p>
            <a:pPr marL="1739900" lvl="0" indent="0" algn="l" rtl="0">
              <a:lnSpc>
                <a:spcPct val="150000"/>
              </a:lnSpc>
              <a:spcBef>
                <a:spcPts val="2133"/>
              </a:spcBef>
              <a:spcAft>
                <a:spcPts val="0"/>
              </a:spcAft>
              <a:buNone/>
            </a:pPr>
            <a:r>
              <a:rPr lang="en-US" sz="4600" i="0">
                <a:highlight>
                  <a:schemeClr val="lt2"/>
                </a:highlight>
                <a:latin typeface="Montserrat"/>
                <a:ea typeface="Montserrat"/>
                <a:cs typeface="Montserrat"/>
                <a:sym typeface="Montserrat"/>
              </a:rPr>
              <a:t>Looking Ahead to 2025</a:t>
            </a:r>
            <a:endParaRPr sz="3800" i="0">
              <a:highlight>
                <a:schemeClr val="lt2"/>
              </a:highlight>
              <a:latin typeface="Montserrat"/>
              <a:ea typeface="Montserrat"/>
              <a:cs typeface="Montserrat"/>
              <a:sym typeface="Montserrat"/>
            </a:endParaRPr>
          </a:p>
          <a:p>
            <a:pPr marL="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431800" lvl="0" indent="0" algn="l" rtl="0">
              <a:lnSpc>
                <a:spcPct val="150000"/>
              </a:lnSpc>
              <a:spcBef>
                <a:spcPts val="2300"/>
              </a:spcBef>
              <a:spcAft>
                <a:spcPts val="0"/>
              </a:spcAft>
              <a:buNone/>
            </a:pPr>
            <a:endParaRPr sz="3800" i="0">
              <a:highlight>
                <a:schemeClr val="lt1"/>
              </a:highlight>
              <a:latin typeface="Montserrat"/>
              <a:ea typeface="Montserrat"/>
              <a:cs typeface="Montserrat"/>
              <a:sym typeface="Montserrat"/>
            </a:endParaRPr>
          </a:p>
          <a:p>
            <a:pPr marL="0" lvl="0" indent="0" algn="l" rtl="0">
              <a:lnSpc>
                <a:spcPct val="150000"/>
              </a:lnSpc>
              <a:spcBef>
                <a:spcPts val="2300"/>
              </a:spcBef>
              <a:spcAft>
                <a:spcPts val="0"/>
              </a:spcAft>
              <a:buSzPts val="6800"/>
              <a:buNone/>
            </a:pPr>
            <a:endParaRPr sz="3000" i="0">
              <a:highlight>
                <a:schemeClr val="lt1"/>
              </a:highlight>
              <a:latin typeface="Montserrat"/>
              <a:ea typeface="Montserrat"/>
              <a:cs typeface="Montserrat"/>
              <a:sym typeface="Montserrat"/>
            </a:endParaRPr>
          </a:p>
        </p:txBody>
      </p:sp>
      <p:pic>
        <p:nvPicPr>
          <p:cNvPr id="131" name="Google Shape;131;p25"/>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132" name="Google Shape;132;p25"/>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33" name="Google Shape;133;p25"/>
          <p:cNvSpPr txBox="1"/>
          <p:nvPr/>
        </p:nvSpPr>
        <p:spPr>
          <a:xfrm>
            <a:off x="2078687" y="17343168"/>
            <a:ext cx="14781900" cy="1285200"/>
          </a:xfrm>
          <a:prstGeom prst="rect">
            <a:avLst/>
          </a:prstGeom>
          <a:noFill/>
          <a:ln>
            <a:noFill/>
          </a:ln>
        </p:spPr>
        <p:txBody>
          <a:bodyPr spcFirstLastPara="1" wrap="square" lIns="346675" tIns="346675" rIns="346675" bIns="346675" anchor="t" anchorCtr="0">
            <a:spAutoFit/>
          </a:bodyPr>
          <a:lstStyle/>
          <a:p>
            <a:pPr marL="0" lvl="0" indent="0" algn="l" rtl="0">
              <a:spcBef>
                <a:spcPts val="0"/>
              </a:spcBef>
              <a:spcAft>
                <a:spcPts val="0"/>
              </a:spcAft>
              <a:buNone/>
            </a:pPr>
            <a:endParaRPr sz="3800"/>
          </a:p>
        </p:txBody>
      </p:sp>
      <p:sp>
        <p:nvSpPr>
          <p:cNvPr id="134" name="Google Shape;134;p25"/>
          <p:cNvSpPr/>
          <p:nvPr/>
        </p:nvSpPr>
        <p:spPr>
          <a:xfrm>
            <a:off x="1860457" y="4080924"/>
            <a:ext cx="2280900" cy="20703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346675" tIns="346675" rIns="346675" bIns="346675" anchor="ctr" anchorCtr="0">
            <a:noAutofit/>
          </a:bodyPr>
          <a:lstStyle/>
          <a:p>
            <a:pPr marL="0" lvl="0" indent="0" algn="ctr" rtl="0">
              <a:spcBef>
                <a:spcPts val="0"/>
              </a:spcBef>
              <a:spcAft>
                <a:spcPts val="0"/>
              </a:spcAft>
              <a:buNone/>
            </a:pPr>
            <a:r>
              <a:rPr lang="en-US" sz="5300">
                <a:latin typeface="Montserrat"/>
                <a:ea typeface="Montserrat"/>
                <a:cs typeface="Montserrat"/>
                <a:sym typeface="Montserrat"/>
              </a:rPr>
              <a:t>01</a:t>
            </a:r>
            <a:endParaRPr sz="5300">
              <a:latin typeface="Montserrat"/>
              <a:ea typeface="Montserrat"/>
              <a:cs typeface="Montserrat"/>
              <a:sym typeface="Montserrat"/>
            </a:endParaRPr>
          </a:p>
        </p:txBody>
      </p:sp>
      <p:sp>
        <p:nvSpPr>
          <p:cNvPr id="135" name="Google Shape;135;p25"/>
          <p:cNvSpPr/>
          <p:nvPr/>
        </p:nvSpPr>
        <p:spPr>
          <a:xfrm>
            <a:off x="1860457" y="8094493"/>
            <a:ext cx="2280900" cy="20703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346675" tIns="346675" rIns="346675" bIns="346675" anchor="ctr" anchorCtr="0">
            <a:noAutofit/>
          </a:bodyPr>
          <a:lstStyle/>
          <a:p>
            <a:pPr marL="0" lvl="0" indent="0" algn="ctr" rtl="0">
              <a:spcBef>
                <a:spcPts val="0"/>
              </a:spcBef>
              <a:spcAft>
                <a:spcPts val="0"/>
              </a:spcAft>
              <a:buNone/>
            </a:pPr>
            <a:r>
              <a:rPr lang="en-US" sz="5300">
                <a:latin typeface="Montserrat"/>
                <a:ea typeface="Montserrat"/>
                <a:cs typeface="Montserrat"/>
                <a:sym typeface="Montserrat"/>
              </a:rPr>
              <a:t>02</a:t>
            </a:r>
            <a:endParaRPr sz="5300">
              <a:latin typeface="Montserrat"/>
              <a:ea typeface="Montserrat"/>
              <a:cs typeface="Montserrat"/>
              <a:sym typeface="Montserrat"/>
            </a:endParaRPr>
          </a:p>
        </p:txBody>
      </p:sp>
      <p:sp>
        <p:nvSpPr>
          <p:cNvPr id="136" name="Google Shape;136;p25"/>
          <p:cNvSpPr/>
          <p:nvPr/>
        </p:nvSpPr>
        <p:spPr>
          <a:xfrm>
            <a:off x="1860457" y="12108156"/>
            <a:ext cx="2280900" cy="20703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346675" tIns="346675" rIns="346675" bIns="346675" anchor="ctr" anchorCtr="0">
            <a:noAutofit/>
          </a:bodyPr>
          <a:lstStyle/>
          <a:p>
            <a:pPr marL="0" lvl="0" indent="0" algn="ctr" rtl="0">
              <a:spcBef>
                <a:spcPts val="0"/>
              </a:spcBef>
              <a:spcAft>
                <a:spcPts val="0"/>
              </a:spcAft>
              <a:buNone/>
            </a:pPr>
            <a:r>
              <a:rPr lang="en-US" sz="5300">
                <a:latin typeface="Montserrat"/>
                <a:ea typeface="Montserrat"/>
                <a:cs typeface="Montserrat"/>
                <a:sym typeface="Montserrat"/>
              </a:rPr>
              <a:t>03</a:t>
            </a:r>
            <a:endParaRPr sz="5300">
              <a:latin typeface="Montserrat"/>
              <a:ea typeface="Montserrat"/>
              <a:cs typeface="Montserrat"/>
              <a:sym typeface="Montserrat"/>
            </a:endParaRPr>
          </a:p>
        </p:txBody>
      </p:sp>
      <p:pic>
        <p:nvPicPr>
          <p:cNvPr id="137" name="Google Shape;137;p25"/>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138" name="Google Shape;138;p25" descr="AI in accounting, abstract in yellow and grey colours, no text"/>
          <p:cNvPicPr preferRelativeResize="0"/>
          <p:nvPr/>
        </p:nvPicPr>
        <p:blipFill>
          <a:blip r:embed="rId4">
            <a:alphaModFix/>
          </a:blip>
          <a:stretch>
            <a:fillRect/>
          </a:stretch>
        </p:blipFill>
        <p:spPr>
          <a:xfrm>
            <a:off x="23359975" y="-280600"/>
            <a:ext cx="11314200" cy="19784600"/>
          </a:xfrm>
          <a:prstGeom prst="rect">
            <a:avLst/>
          </a:prstGeom>
          <a:noFill/>
          <a:ln>
            <a:noFill/>
          </a:ln>
        </p:spPr>
      </p:pic>
      <p:sp>
        <p:nvSpPr>
          <p:cNvPr id="139" name="Google Shape;139;p25"/>
          <p:cNvSpPr/>
          <p:nvPr/>
        </p:nvSpPr>
        <p:spPr>
          <a:xfrm>
            <a:off x="23059975" y="4368800"/>
            <a:ext cx="1316100" cy="128835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140" name="Google Shape;140;p25"/>
          <p:cNvPicPr preferRelativeResize="0"/>
          <p:nvPr/>
        </p:nvPicPr>
        <p:blipFill rotWithShape="1">
          <a:blip r:embed="rId3">
            <a:alphaModFix/>
          </a:blip>
          <a:srcRect/>
          <a:stretch/>
        </p:blipFill>
        <p:spPr>
          <a:xfrm>
            <a:off x="31596735" y="16454375"/>
            <a:ext cx="1698885" cy="1696782"/>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469"/>
        <p:cNvGrpSpPr/>
        <p:nvPr/>
      </p:nvGrpSpPr>
      <p:grpSpPr>
        <a:xfrm>
          <a:off x="0" y="0"/>
          <a:ext cx="0" cy="0"/>
          <a:chOff x="0" y="0"/>
          <a:chExt cx="0" cy="0"/>
        </a:xfrm>
      </p:grpSpPr>
      <p:sp>
        <p:nvSpPr>
          <p:cNvPr id="470" name="Google Shape;470;p52"/>
          <p:cNvSpPr txBox="1">
            <a:spLocks noGrp="1"/>
          </p:cNvSpPr>
          <p:nvPr>
            <p:ph type="title"/>
          </p:nvPr>
        </p:nvSpPr>
        <p:spPr>
          <a:xfrm>
            <a:off x="1860450" y="822000"/>
            <a:ext cx="22752300" cy="1835400"/>
          </a:xfrm>
          <a:prstGeom prst="rect">
            <a:avLst/>
          </a:prstGeom>
          <a:noFill/>
          <a:ln>
            <a:noFill/>
          </a:ln>
        </p:spPr>
        <p:txBody>
          <a:bodyPr spcFirstLastPara="1" wrap="square" lIns="359950" tIns="539975" rIns="91375" bIns="180025" anchor="b" anchorCtr="0">
            <a:spAutoFit/>
          </a:bodyPr>
          <a:lstStyle/>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latin typeface="Montserrat"/>
                <a:ea typeface="Montserrat"/>
                <a:cs typeface="Montserrat"/>
                <a:sym typeface="Montserrat"/>
              </a:rPr>
              <a:t>Automate your onboarding with Zapier (1) </a:t>
            </a:r>
            <a:endParaRPr sz="8000" b="1">
              <a:solidFill>
                <a:schemeClr val="dk2"/>
              </a:solidFill>
              <a:latin typeface="Montserrat"/>
              <a:ea typeface="Montserrat"/>
              <a:cs typeface="Montserrat"/>
              <a:sym typeface="Montserrat"/>
            </a:endParaRPr>
          </a:p>
        </p:txBody>
      </p:sp>
      <p:sp>
        <p:nvSpPr>
          <p:cNvPr id="471" name="Google Shape;471;p52"/>
          <p:cNvSpPr txBox="1">
            <a:spLocks noGrp="1"/>
          </p:cNvSpPr>
          <p:nvPr>
            <p:ph type="body" idx="1"/>
          </p:nvPr>
        </p:nvSpPr>
        <p:spPr>
          <a:xfrm>
            <a:off x="2577425" y="4520150"/>
            <a:ext cx="12024900" cy="13911300"/>
          </a:xfrm>
          <a:prstGeom prst="rect">
            <a:avLst/>
          </a:prstGeom>
          <a:noFill/>
          <a:ln>
            <a:noFill/>
          </a:ln>
        </p:spPr>
        <p:txBody>
          <a:bodyPr spcFirstLastPara="1" wrap="square" lIns="359950" tIns="359950" rIns="359950" bIns="359950" anchor="t" anchorCtr="0">
            <a:spAutoFit/>
          </a:bodyPr>
          <a:lstStyle/>
          <a:p>
            <a:pPr marL="457200" lvl="0" indent="-469900" algn="l" rtl="0">
              <a:lnSpc>
                <a:spcPct val="200000"/>
              </a:lnSpc>
              <a:spcBef>
                <a:spcPts val="2133"/>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Create new employee profiles</a:t>
            </a:r>
            <a:endParaRPr sz="3800" i="0">
              <a:highlight>
                <a:schemeClr val="lt2"/>
              </a:highlight>
              <a:latin typeface="Montserrat"/>
              <a:ea typeface="Montserrat"/>
              <a:cs typeface="Montserrat"/>
              <a:sym typeface="Montserrat"/>
            </a:endParaRPr>
          </a:p>
          <a:p>
            <a:pPr marL="1828800" lvl="0" indent="0" algn="l" rtl="0">
              <a:lnSpc>
                <a:spcPct val="200000"/>
              </a:lnSpc>
              <a:spcBef>
                <a:spcPts val="2133"/>
              </a:spcBef>
              <a:spcAft>
                <a:spcPts val="0"/>
              </a:spcAft>
              <a:buNone/>
            </a:pPr>
            <a:endParaRPr sz="3800" i="0">
              <a:highlight>
                <a:schemeClr val="lt2"/>
              </a:highlight>
              <a:latin typeface="Montserrat"/>
              <a:ea typeface="Montserrat"/>
              <a:cs typeface="Montserrat"/>
              <a:sym typeface="Montserrat"/>
            </a:endParaRPr>
          </a:p>
          <a:p>
            <a:pPr marL="1828800" lvl="0" indent="0" algn="l" rtl="0">
              <a:lnSpc>
                <a:spcPct val="200000"/>
              </a:lnSpc>
              <a:spcBef>
                <a:spcPts val="2133"/>
              </a:spcBef>
              <a:spcAft>
                <a:spcPts val="0"/>
              </a:spcAft>
              <a:buNone/>
            </a:pPr>
            <a:endParaRPr sz="3800" i="0">
              <a:highlight>
                <a:schemeClr val="lt2"/>
              </a:highlight>
              <a:latin typeface="Montserrat"/>
              <a:ea typeface="Montserrat"/>
              <a:cs typeface="Montserrat"/>
              <a:sym typeface="Montserrat"/>
            </a:endParaRPr>
          </a:p>
          <a:p>
            <a:pPr marL="1828800" lvl="0" indent="0" algn="l" rtl="0">
              <a:lnSpc>
                <a:spcPct val="200000"/>
              </a:lnSpc>
              <a:spcBef>
                <a:spcPts val="2133"/>
              </a:spcBef>
              <a:spcAft>
                <a:spcPts val="0"/>
              </a:spcAft>
              <a:buNone/>
            </a:pPr>
            <a:endParaRPr sz="3800" i="0">
              <a:highlight>
                <a:schemeClr val="lt2"/>
              </a:highlight>
              <a:latin typeface="Montserrat"/>
              <a:ea typeface="Montserrat"/>
              <a:cs typeface="Montserrat"/>
              <a:sym typeface="Montserrat"/>
            </a:endParaRPr>
          </a:p>
          <a:p>
            <a:pPr marL="457200" lvl="0" indent="-469900" algn="l" rtl="0">
              <a:lnSpc>
                <a:spcPct val="150000"/>
              </a:lnSpc>
              <a:spcBef>
                <a:spcPts val="2133"/>
              </a:spcBef>
              <a:spcAft>
                <a:spcPts val="0"/>
              </a:spcAft>
              <a:buSzPts val="3800"/>
              <a:buFont typeface="Montserrat"/>
              <a:buAutoNum type="arabicPeriod"/>
            </a:pPr>
            <a:r>
              <a:rPr lang="en-US" sz="3800" i="0">
                <a:highlight>
                  <a:schemeClr val="lt2"/>
                </a:highlight>
                <a:latin typeface="Montserrat"/>
                <a:ea typeface="Montserrat"/>
                <a:cs typeface="Montserrat"/>
                <a:sym typeface="Montserrat"/>
              </a:rPr>
              <a:t>Send alerts</a:t>
            </a:r>
            <a:endParaRPr sz="3800" i="0">
              <a:highlight>
                <a:schemeClr val="lt2"/>
              </a:highlight>
              <a:latin typeface="Montserrat"/>
              <a:ea typeface="Montserrat"/>
              <a:cs typeface="Montserrat"/>
              <a:sym typeface="Montserrat"/>
            </a:endParaRPr>
          </a:p>
          <a:p>
            <a:pPr marL="45720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45720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45720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45720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0" lvl="0" indent="0" algn="l" rtl="0">
              <a:lnSpc>
                <a:spcPct val="150000"/>
              </a:lnSpc>
              <a:spcBef>
                <a:spcPts val="2300"/>
              </a:spcBef>
              <a:spcAft>
                <a:spcPts val="0"/>
              </a:spcAft>
              <a:buNone/>
            </a:pPr>
            <a:endParaRPr sz="3800" i="0">
              <a:highlight>
                <a:schemeClr val="lt1"/>
              </a:highlight>
              <a:latin typeface="Montserrat"/>
              <a:ea typeface="Montserrat"/>
              <a:cs typeface="Montserrat"/>
              <a:sym typeface="Montserrat"/>
            </a:endParaRPr>
          </a:p>
          <a:p>
            <a:pPr marL="0" lvl="0" indent="0" algn="l" rtl="0">
              <a:lnSpc>
                <a:spcPct val="150000"/>
              </a:lnSpc>
              <a:spcBef>
                <a:spcPts val="2300"/>
              </a:spcBef>
              <a:spcAft>
                <a:spcPts val="0"/>
              </a:spcAft>
              <a:buSzPts val="6800"/>
              <a:buNone/>
            </a:pPr>
            <a:endParaRPr sz="3000" i="0">
              <a:highlight>
                <a:schemeClr val="lt1"/>
              </a:highlight>
              <a:latin typeface="Montserrat"/>
              <a:ea typeface="Montserrat"/>
              <a:cs typeface="Montserrat"/>
              <a:sym typeface="Montserrat"/>
            </a:endParaRPr>
          </a:p>
        </p:txBody>
      </p:sp>
      <p:sp>
        <p:nvSpPr>
          <p:cNvPr id="472" name="Google Shape;472;p52"/>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473" name="Google Shape;473;p52"/>
          <p:cNvPicPr preferRelativeResize="0"/>
          <p:nvPr/>
        </p:nvPicPr>
        <p:blipFill>
          <a:blip r:embed="rId3">
            <a:alphaModFix/>
          </a:blip>
          <a:stretch>
            <a:fillRect/>
          </a:stretch>
        </p:blipFill>
        <p:spPr>
          <a:xfrm>
            <a:off x="2894026" y="11920225"/>
            <a:ext cx="6505575" cy="3829050"/>
          </a:xfrm>
          <a:prstGeom prst="rect">
            <a:avLst/>
          </a:prstGeom>
          <a:noFill/>
          <a:ln>
            <a:noFill/>
          </a:ln>
        </p:spPr>
      </p:pic>
      <p:pic>
        <p:nvPicPr>
          <p:cNvPr id="474" name="Google Shape;474;p52"/>
          <p:cNvPicPr preferRelativeResize="0"/>
          <p:nvPr/>
        </p:nvPicPr>
        <p:blipFill>
          <a:blip r:embed="rId4">
            <a:alphaModFix/>
          </a:blip>
          <a:stretch>
            <a:fillRect/>
          </a:stretch>
        </p:blipFill>
        <p:spPr>
          <a:xfrm>
            <a:off x="2894026" y="6017700"/>
            <a:ext cx="8115300" cy="3914775"/>
          </a:xfrm>
          <a:prstGeom prst="rect">
            <a:avLst/>
          </a:prstGeom>
          <a:noFill/>
          <a:ln>
            <a:noFill/>
          </a:ln>
        </p:spPr>
      </p:pic>
      <p:sp>
        <p:nvSpPr>
          <p:cNvPr id="475" name="Google Shape;475;p52"/>
          <p:cNvSpPr txBox="1">
            <a:spLocks noGrp="1"/>
          </p:cNvSpPr>
          <p:nvPr>
            <p:ph type="body" idx="1"/>
          </p:nvPr>
        </p:nvSpPr>
        <p:spPr>
          <a:xfrm>
            <a:off x="16018525" y="4520150"/>
            <a:ext cx="12024900" cy="13911300"/>
          </a:xfrm>
          <a:prstGeom prst="rect">
            <a:avLst/>
          </a:prstGeom>
          <a:noFill/>
          <a:ln>
            <a:noFill/>
          </a:ln>
        </p:spPr>
        <p:txBody>
          <a:bodyPr spcFirstLastPara="1" wrap="square" lIns="359950" tIns="359950" rIns="359950" bIns="359950" anchor="t" anchorCtr="0">
            <a:spAutoFit/>
          </a:bodyPr>
          <a:lstStyle/>
          <a:p>
            <a:pPr marL="0" lvl="0" indent="0" algn="l" rtl="0">
              <a:lnSpc>
                <a:spcPct val="200000"/>
              </a:lnSpc>
              <a:spcBef>
                <a:spcPts val="2133"/>
              </a:spcBef>
              <a:spcAft>
                <a:spcPts val="0"/>
              </a:spcAft>
              <a:buNone/>
            </a:pPr>
            <a:r>
              <a:rPr lang="en-US" sz="3800" i="0">
                <a:highlight>
                  <a:schemeClr val="lt2"/>
                </a:highlight>
                <a:latin typeface="Montserrat"/>
                <a:ea typeface="Montserrat"/>
                <a:cs typeface="Montserrat"/>
                <a:sym typeface="Montserrat"/>
              </a:rPr>
              <a:t>3. Grant app access</a:t>
            </a:r>
            <a:endParaRPr sz="3800" i="0">
              <a:highlight>
                <a:schemeClr val="lt2"/>
              </a:highlight>
              <a:latin typeface="Montserrat"/>
              <a:ea typeface="Montserrat"/>
              <a:cs typeface="Montserrat"/>
              <a:sym typeface="Montserrat"/>
            </a:endParaRPr>
          </a:p>
          <a:p>
            <a:pPr marL="1828800" lvl="0" indent="0" algn="l" rtl="0">
              <a:lnSpc>
                <a:spcPct val="200000"/>
              </a:lnSpc>
              <a:spcBef>
                <a:spcPts val="2133"/>
              </a:spcBef>
              <a:spcAft>
                <a:spcPts val="0"/>
              </a:spcAft>
              <a:buNone/>
            </a:pPr>
            <a:endParaRPr sz="3800" i="0">
              <a:highlight>
                <a:schemeClr val="lt2"/>
              </a:highlight>
              <a:latin typeface="Montserrat"/>
              <a:ea typeface="Montserrat"/>
              <a:cs typeface="Montserrat"/>
              <a:sym typeface="Montserrat"/>
            </a:endParaRPr>
          </a:p>
          <a:p>
            <a:pPr marL="1828800" lvl="0" indent="0" algn="l" rtl="0">
              <a:lnSpc>
                <a:spcPct val="200000"/>
              </a:lnSpc>
              <a:spcBef>
                <a:spcPts val="2133"/>
              </a:spcBef>
              <a:spcAft>
                <a:spcPts val="0"/>
              </a:spcAft>
              <a:buNone/>
            </a:pPr>
            <a:endParaRPr sz="3800" i="0">
              <a:highlight>
                <a:schemeClr val="lt2"/>
              </a:highlight>
              <a:latin typeface="Montserrat"/>
              <a:ea typeface="Montserrat"/>
              <a:cs typeface="Montserrat"/>
              <a:sym typeface="Montserrat"/>
            </a:endParaRPr>
          </a:p>
          <a:p>
            <a:pPr marL="1828800" lvl="0" indent="0" algn="l" rtl="0">
              <a:lnSpc>
                <a:spcPct val="200000"/>
              </a:lnSpc>
              <a:spcBef>
                <a:spcPts val="2133"/>
              </a:spcBef>
              <a:spcAft>
                <a:spcPts val="0"/>
              </a:spcAft>
              <a:buNone/>
            </a:pPr>
            <a:endParaRPr sz="3800" i="0">
              <a:highlight>
                <a:schemeClr val="lt2"/>
              </a:highlight>
              <a:latin typeface="Montserrat"/>
              <a:ea typeface="Montserrat"/>
              <a:cs typeface="Montserrat"/>
              <a:sym typeface="Montserrat"/>
            </a:endParaRPr>
          </a:p>
          <a:p>
            <a:pPr marL="0" lvl="0" indent="0" algn="l" rtl="0">
              <a:lnSpc>
                <a:spcPct val="150000"/>
              </a:lnSpc>
              <a:spcBef>
                <a:spcPts val="2133"/>
              </a:spcBef>
              <a:spcAft>
                <a:spcPts val="0"/>
              </a:spcAft>
              <a:buNone/>
            </a:pPr>
            <a:r>
              <a:rPr lang="en-US" sz="3800" i="0">
                <a:highlight>
                  <a:schemeClr val="lt2"/>
                </a:highlight>
                <a:latin typeface="Montserrat"/>
                <a:ea typeface="Montserrat"/>
                <a:cs typeface="Montserrat"/>
                <a:sym typeface="Montserrat"/>
              </a:rPr>
              <a:t>4. Send onboarding information</a:t>
            </a:r>
            <a:endParaRPr sz="3800" i="0">
              <a:highlight>
                <a:schemeClr val="lt2"/>
              </a:highlight>
              <a:latin typeface="Montserrat"/>
              <a:ea typeface="Montserrat"/>
              <a:cs typeface="Montserrat"/>
              <a:sym typeface="Montserrat"/>
            </a:endParaRPr>
          </a:p>
          <a:p>
            <a:pPr marL="45720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45720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45720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45720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0" lvl="0" indent="0" algn="l" rtl="0">
              <a:lnSpc>
                <a:spcPct val="150000"/>
              </a:lnSpc>
              <a:spcBef>
                <a:spcPts val="2300"/>
              </a:spcBef>
              <a:spcAft>
                <a:spcPts val="0"/>
              </a:spcAft>
              <a:buNone/>
            </a:pPr>
            <a:endParaRPr sz="3800" i="0">
              <a:highlight>
                <a:schemeClr val="lt1"/>
              </a:highlight>
              <a:latin typeface="Montserrat"/>
              <a:ea typeface="Montserrat"/>
              <a:cs typeface="Montserrat"/>
              <a:sym typeface="Montserrat"/>
            </a:endParaRPr>
          </a:p>
          <a:p>
            <a:pPr marL="0" lvl="0" indent="0" algn="l" rtl="0">
              <a:lnSpc>
                <a:spcPct val="150000"/>
              </a:lnSpc>
              <a:spcBef>
                <a:spcPts val="2300"/>
              </a:spcBef>
              <a:spcAft>
                <a:spcPts val="0"/>
              </a:spcAft>
              <a:buSzPts val="6800"/>
              <a:buNone/>
            </a:pPr>
            <a:endParaRPr sz="3000" i="0">
              <a:highlight>
                <a:schemeClr val="lt1"/>
              </a:highlight>
              <a:latin typeface="Montserrat"/>
              <a:ea typeface="Montserrat"/>
              <a:cs typeface="Montserrat"/>
              <a:sym typeface="Montserrat"/>
            </a:endParaRPr>
          </a:p>
        </p:txBody>
      </p:sp>
      <p:pic>
        <p:nvPicPr>
          <p:cNvPr id="476" name="Google Shape;476;p52"/>
          <p:cNvPicPr preferRelativeResize="0"/>
          <p:nvPr/>
        </p:nvPicPr>
        <p:blipFill>
          <a:blip r:embed="rId5">
            <a:alphaModFix/>
          </a:blip>
          <a:stretch>
            <a:fillRect/>
          </a:stretch>
        </p:blipFill>
        <p:spPr>
          <a:xfrm>
            <a:off x="16519075" y="6017700"/>
            <a:ext cx="6048375" cy="3771900"/>
          </a:xfrm>
          <a:prstGeom prst="rect">
            <a:avLst/>
          </a:prstGeom>
          <a:noFill/>
          <a:ln>
            <a:noFill/>
          </a:ln>
        </p:spPr>
      </p:pic>
      <p:pic>
        <p:nvPicPr>
          <p:cNvPr id="477" name="Google Shape;477;p52"/>
          <p:cNvPicPr preferRelativeResize="0"/>
          <p:nvPr/>
        </p:nvPicPr>
        <p:blipFill>
          <a:blip r:embed="rId6">
            <a:alphaModFix/>
          </a:blip>
          <a:stretch>
            <a:fillRect/>
          </a:stretch>
        </p:blipFill>
        <p:spPr>
          <a:xfrm>
            <a:off x="16519075" y="11920225"/>
            <a:ext cx="6325949" cy="5037162"/>
          </a:xfrm>
          <a:prstGeom prst="rect">
            <a:avLst/>
          </a:prstGeom>
          <a:noFill/>
          <a:ln>
            <a:noFill/>
          </a:ln>
        </p:spPr>
      </p:pic>
      <p:pic>
        <p:nvPicPr>
          <p:cNvPr id="478" name="Google Shape;478;p52"/>
          <p:cNvPicPr preferRelativeResize="0"/>
          <p:nvPr/>
        </p:nvPicPr>
        <p:blipFill>
          <a:blip r:embed="rId7">
            <a:alphaModFix/>
          </a:blip>
          <a:stretch>
            <a:fillRect/>
          </a:stretch>
        </p:blipFill>
        <p:spPr>
          <a:xfrm>
            <a:off x="25695450" y="12115800"/>
            <a:ext cx="7248526" cy="4218825"/>
          </a:xfrm>
          <a:prstGeom prst="rect">
            <a:avLst/>
          </a:prstGeom>
          <a:noFill/>
          <a:ln>
            <a:noFill/>
          </a:ln>
        </p:spPr>
      </p:pic>
      <p:sp>
        <p:nvSpPr>
          <p:cNvPr id="479" name="Google Shape;479;p52"/>
          <p:cNvSpPr txBox="1"/>
          <p:nvPr/>
        </p:nvSpPr>
        <p:spPr>
          <a:xfrm>
            <a:off x="3118075" y="17296975"/>
            <a:ext cx="184776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chemeClr val="dk2"/>
                </a:solidFill>
                <a:latin typeface="Montserrat"/>
                <a:ea typeface="Montserrat"/>
                <a:cs typeface="Montserrat"/>
                <a:sym typeface="Montserrat"/>
              </a:rPr>
              <a:t>Resources: </a:t>
            </a:r>
            <a:r>
              <a:rPr lang="en-US" sz="2400" u="sng">
                <a:solidFill>
                  <a:schemeClr val="hlink"/>
                </a:solidFill>
                <a:latin typeface="Montserrat"/>
                <a:ea typeface="Montserrat"/>
                <a:cs typeface="Montserrat"/>
                <a:sym typeface="Montserrat"/>
                <a:hlinkClick r:id="rId8"/>
              </a:rPr>
              <a:t>https://zapier.com/blog/automate-employee-onboarding-offboarding/?ck_subscriber_id=912492253&amp;utm_source=convertkit&amp;utm_medium=email&amp;utm_campaign=can%20you%20remind%20me?%20-%2011891832</a:t>
            </a:r>
            <a:r>
              <a:rPr lang="en-US" sz="2400">
                <a:solidFill>
                  <a:schemeClr val="dk2"/>
                </a:solidFill>
                <a:latin typeface="Montserrat"/>
                <a:ea typeface="Montserrat"/>
                <a:cs typeface="Montserrat"/>
                <a:sym typeface="Montserrat"/>
              </a:rPr>
              <a:t> </a:t>
            </a:r>
            <a:endParaRPr sz="2400">
              <a:solidFill>
                <a:schemeClr val="dk2"/>
              </a:solidFill>
              <a:latin typeface="Montserrat"/>
              <a:ea typeface="Montserrat"/>
              <a:cs typeface="Montserrat"/>
              <a:sym typeface="Montserra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484"/>
        <p:cNvGrpSpPr/>
        <p:nvPr/>
      </p:nvGrpSpPr>
      <p:grpSpPr>
        <a:xfrm>
          <a:off x="0" y="0"/>
          <a:ext cx="0" cy="0"/>
          <a:chOff x="0" y="0"/>
          <a:chExt cx="0" cy="0"/>
        </a:xfrm>
      </p:grpSpPr>
      <p:sp>
        <p:nvSpPr>
          <p:cNvPr id="485" name="Google Shape;485;p53"/>
          <p:cNvSpPr txBox="1">
            <a:spLocks noGrp="1"/>
          </p:cNvSpPr>
          <p:nvPr>
            <p:ph type="title"/>
          </p:nvPr>
        </p:nvSpPr>
        <p:spPr>
          <a:xfrm>
            <a:off x="1860450" y="822000"/>
            <a:ext cx="27851100" cy="1835400"/>
          </a:xfrm>
          <a:prstGeom prst="rect">
            <a:avLst/>
          </a:prstGeom>
          <a:noFill/>
          <a:ln>
            <a:noFill/>
          </a:ln>
        </p:spPr>
        <p:txBody>
          <a:bodyPr spcFirstLastPara="1" wrap="square" lIns="359950" tIns="539975" rIns="91375" bIns="180025" anchor="b" anchorCtr="0">
            <a:spAutoFit/>
          </a:bodyPr>
          <a:lstStyle/>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latin typeface="Montserrat"/>
                <a:ea typeface="Montserrat"/>
                <a:cs typeface="Montserrat"/>
                <a:sym typeface="Montserrat"/>
              </a:rPr>
              <a:t>Automate your onboarding with Zapier (2) </a:t>
            </a:r>
            <a:endParaRPr sz="8000" b="1">
              <a:solidFill>
                <a:schemeClr val="dk2"/>
              </a:solidFill>
              <a:latin typeface="Montserrat"/>
              <a:ea typeface="Montserrat"/>
              <a:cs typeface="Montserrat"/>
              <a:sym typeface="Montserrat"/>
            </a:endParaRPr>
          </a:p>
        </p:txBody>
      </p:sp>
      <p:sp>
        <p:nvSpPr>
          <p:cNvPr id="486" name="Google Shape;486;p53"/>
          <p:cNvSpPr txBox="1">
            <a:spLocks noGrp="1"/>
          </p:cNvSpPr>
          <p:nvPr>
            <p:ph type="body" idx="1"/>
          </p:nvPr>
        </p:nvSpPr>
        <p:spPr>
          <a:xfrm>
            <a:off x="2577425" y="4520150"/>
            <a:ext cx="12024900" cy="13911300"/>
          </a:xfrm>
          <a:prstGeom prst="rect">
            <a:avLst/>
          </a:prstGeom>
          <a:noFill/>
          <a:ln>
            <a:noFill/>
          </a:ln>
        </p:spPr>
        <p:txBody>
          <a:bodyPr spcFirstLastPara="1" wrap="square" lIns="359950" tIns="359950" rIns="359950" bIns="359950" anchor="t" anchorCtr="0">
            <a:spAutoFit/>
          </a:bodyPr>
          <a:lstStyle/>
          <a:p>
            <a:pPr marL="0" lvl="0" indent="0" algn="l" rtl="0">
              <a:lnSpc>
                <a:spcPct val="200000"/>
              </a:lnSpc>
              <a:spcBef>
                <a:spcPts val="2133"/>
              </a:spcBef>
              <a:spcAft>
                <a:spcPts val="0"/>
              </a:spcAft>
              <a:buNone/>
            </a:pPr>
            <a:r>
              <a:rPr lang="en-US" sz="3800" i="0">
                <a:highlight>
                  <a:schemeClr val="lt2"/>
                </a:highlight>
                <a:latin typeface="Montserrat"/>
                <a:ea typeface="Montserrat"/>
                <a:cs typeface="Montserrat"/>
                <a:sym typeface="Montserrat"/>
              </a:rPr>
              <a:t>5. Track employee info</a:t>
            </a:r>
            <a:endParaRPr sz="3800" i="0">
              <a:highlight>
                <a:schemeClr val="lt2"/>
              </a:highlight>
              <a:latin typeface="Montserrat"/>
              <a:ea typeface="Montserrat"/>
              <a:cs typeface="Montserrat"/>
              <a:sym typeface="Montserrat"/>
            </a:endParaRPr>
          </a:p>
          <a:p>
            <a:pPr marL="1828800" lvl="0" indent="0" algn="l" rtl="0">
              <a:lnSpc>
                <a:spcPct val="200000"/>
              </a:lnSpc>
              <a:spcBef>
                <a:spcPts val="2133"/>
              </a:spcBef>
              <a:spcAft>
                <a:spcPts val="0"/>
              </a:spcAft>
              <a:buNone/>
            </a:pPr>
            <a:endParaRPr sz="3800" i="0">
              <a:highlight>
                <a:schemeClr val="lt2"/>
              </a:highlight>
              <a:latin typeface="Montserrat"/>
              <a:ea typeface="Montserrat"/>
              <a:cs typeface="Montserrat"/>
              <a:sym typeface="Montserrat"/>
            </a:endParaRPr>
          </a:p>
          <a:p>
            <a:pPr marL="1828800" lvl="0" indent="0" algn="l" rtl="0">
              <a:lnSpc>
                <a:spcPct val="200000"/>
              </a:lnSpc>
              <a:spcBef>
                <a:spcPts val="2133"/>
              </a:spcBef>
              <a:spcAft>
                <a:spcPts val="0"/>
              </a:spcAft>
              <a:buNone/>
            </a:pPr>
            <a:endParaRPr sz="3800" i="0">
              <a:highlight>
                <a:schemeClr val="lt2"/>
              </a:highlight>
              <a:latin typeface="Montserrat"/>
              <a:ea typeface="Montserrat"/>
              <a:cs typeface="Montserrat"/>
              <a:sym typeface="Montserrat"/>
            </a:endParaRPr>
          </a:p>
          <a:p>
            <a:pPr marL="1828800" lvl="0" indent="0" algn="l" rtl="0">
              <a:lnSpc>
                <a:spcPct val="200000"/>
              </a:lnSpc>
              <a:spcBef>
                <a:spcPts val="2133"/>
              </a:spcBef>
              <a:spcAft>
                <a:spcPts val="0"/>
              </a:spcAft>
              <a:buNone/>
            </a:pPr>
            <a:endParaRPr sz="3800" i="0">
              <a:highlight>
                <a:schemeClr val="lt2"/>
              </a:highlight>
              <a:latin typeface="Montserrat"/>
              <a:ea typeface="Montserrat"/>
              <a:cs typeface="Montserrat"/>
              <a:sym typeface="Montserrat"/>
            </a:endParaRPr>
          </a:p>
          <a:p>
            <a:pPr marL="0" lvl="0" indent="0" algn="l" rtl="0">
              <a:lnSpc>
                <a:spcPct val="150000"/>
              </a:lnSpc>
              <a:spcBef>
                <a:spcPts val="2133"/>
              </a:spcBef>
              <a:spcAft>
                <a:spcPts val="0"/>
              </a:spcAft>
              <a:buNone/>
            </a:pPr>
            <a:r>
              <a:rPr lang="en-US" sz="3800" i="0">
                <a:highlight>
                  <a:schemeClr val="lt2"/>
                </a:highlight>
                <a:latin typeface="Montserrat"/>
                <a:ea typeface="Montserrat"/>
                <a:cs typeface="Montserrat"/>
                <a:sym typeface="Montserrat"/>
              </a:rPr>
              <a:t>6. Welcome employees</a:t>
            </a:r>
            <a:endParaRPr sz="3800" i="0">
              <a:highlight>
                <a:schemeClr val="lt2"/>
              </a:highlight>
              <a:latin typeface="Montserrat"/>
              <a:ea typeface="Montserrat"/>
              <a:cs typeface="Montserrat"/>
              <a:sym typeface="Montserrat"/>
            </a:endParaRPr>
          </a:p>
          <a:p>
            <a:pPr marL="45720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45720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45720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457200" lvl="0" indent="0" algn="l" rtl="0">
              <a:lnSpc>
                <a:spcPct val="150000"/>
              </a:lnSpc>
              <a:spcBef>
                <a:spcPts val="2133"/>
              </a:spcBef>
              <a:spcAft>
                <a:spcPts val="0"/>
              </a:spcAft>
              <a:buNone/>
            </a:pPr>
            <a:endParaRPr sz="3800" i="0">
              <a:highlight>
                <a:schemeClr val="lt1"/>
              </a:highlight>
              <a:latin typeface="Montserrat"/>
              <a:ea typeface="Montserrat"/>
              <a:cs typeface="Montserrat"/>
              <a:sym typeface="Montserrat"/>
            </a:endParaRPr>
          </a:p>
          <a:p>
            <a:pPr marL="0" lvl="0" indent="0" algn="l" rtl="0">
              <a:lnSpc>
                <a:spcPct val="150000"/>
              </a:lnSpc>
              <a:spcBef>
                <a:spcPts val="2300"/>
              </a:spcBef>
              <a:spcAft>
                <a:spcPts val="0"/>
              </a:spcAft>
              <a:buNone/>
            </a:pPr>
            <a:endParaRPr sz="3800" i="0">
              <a:highlight>
                <a:schemeClr val="lt1"/>
              </a:highlight>
              <a:latin typeface="Montserrat"/>
              <a:ea typeface="Montserrat"/>
              <a:cs typeface="Montserrat"/>
              <a:sym typeface="Montserrat"/>
            </a:endParaRPr>
          </a:p>
          <a:p>
            <a:pPr marL="0" lvl="0" indent="0" algn="l" rtl="0">
              <a:lnSpc>
                <a:spcPct val="150000"/>
              </a:lnSpc>
              <a:spcBef>
                <a:spcPts val="2300"/>
              </a:spcBef>
              <a:spcAft>
                <a:spcPts val="0"/>
              </a:spcAft>
              <a:buSzPts val="6800"/>
              <a:buNone/>
            </a:pPr>
            <a:endParaRPr sz="3000" i="0">
              <a:highlight>
                <a:schemeClr val="lt1"/>
              </a:highlight>
              <a:latin typeface="Montserrat"/>
              <a:ea typeface="Montserrat"/>
              <a:cs typeface="Montserrat"/>
              <a:sym typeface="Montserrat"/>
            </a:endParaRPr>
          </a:p>
        </p:txBody>
      </p:sp>
      <p:sp>
        <p:nvSpPr>
          <p:cNvPr id="487" name="Google Shape;487;p53"/>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488" name="Google Shape;488;p53"/>
          <p:cNvSpPr txBox="1"/>
          <p:nvPr/>
        </p:nvSpPr>
        <p:spPr>
          <a:xfrm>
            <a:off x="3118075" y="17296975"/>
            <a:ext cx="184776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chemeClr val="dk2"/>
                </a:solidFill>
                <a:latin typeface="Montserrat"/>
                <a:ea typeface="Montserrat"/>
                <a:cs typeface="Montserrat"/>
                <a:sym typeface="Montserrat"/>
              </a:rPr>
              <a:t>Resources: </a:t>
            </a:r>
            <a:r>
              <a:rPr lang="en-US" sz="2400" u="sng">
                <a:solidFill>
                  <a:schemeClr val="hlink"/>
                </a:solidFill>
                <a:latin typeface="Montserrat"/>
                <a:ea typeface="Montserrat"/>
                <a:cs typeface="Montserrat"/>
                <a:sym typeface="Montserrat"/>
                <a:hlinkClick r:id="rId3"/>
              </a:rPr>
              <a:t>https://zapier.com/blog/automate-employee-onboarding-offboarding/?ck_subscriber_id=912492253&amp;utm_source=convertkit&amp;utm_medium=email&amp;utm_campaign=can%20you%20remind%20me?%20-%2011891832</a:t>
            </a:r>
            <a:r>
              <a:rPr lang="en-US" sz="2400">
                <a:solidFill>
                  <a:schemeClr val="dk2"/>
                </a:solidFill>
                <a:latin typeface="Montserrat"/>
                <a:ea typeface="Montserrat"/>
                <a:cs typeface="Montserrat"/>
                <a:sym typeface="Montserrat"/>
              </a:rPr>
              <a:t> </a:t>
            </a:r>
            <a:endParaRPr sz="2400">
              <a:solidFill>
                <a:schemeClr val="dk2"/>
              </a:solidFill>
              <a:latin typeface="Montserrat"/>
              <a:ea typeface="Montserrat"/>
              <a:cs typeface="Montserrat"/>
              <a:sym typeface="Montserrat"/>
            </a:endParaRPr>
          </a:p>
        </p:txBody>
      </p:sp>
      <p:pic>
        <p:nvPicPr>
          <p:cNvPr id="489" name="Google Shape;489;p53"/>
          <p:cNvPicPr preferRelativeResize="0"/>
          <p:nvPr/>
        </p:nvPicPr>
        <p:blipFill>
          <a:blip r:embed="rId4">
            <a:alphaModFix/>
          </a:blip>
          <a:stretch>
            <a:fillRect/>
          </a:stretch>
        </p:blipFill>
        <p:spPr>
          <a:xfrm>
            <a:off x="2983838" y="5600675"/>
            <a:ext cx="6325949" cy="5026710"/>
          </a:xfrm>
          <a:prstGeom prst="rect">
            <a:avLst/>
          </a:prstGeom>
          <a:noFill/>
          <a:ln>
            <a:noFill/>
          </a:ln>
        </p:spPr>
      </p:pic>
      <p:pic>
        <p:nvPicPr>
          <p:cNvPr id="490" name="Google Shape;490;p53"/>
          <p:cNvPicPr preferRelativeResize="0"/>
          <p:nvPr/>
        </p:nvPicPr>
        <p:blipFill>
          <a:blip r:embed="rId5">
            <a:alphaModFix/>
          </a:blip>
          <a:stretch>
            <a:fillRect/>
          </a:stretch>
        </p:blipFill>
        <p:spPr>
          <a:xfrm>
            <a:off x="2983838" y="11920225"/>
            <a:ext cx="6325949" cy="2489805"/>
          </a:xfrm>
          <a:prstGeom prst="rect">
            <a:avLst/>
          </a:prstGeom>
          <a:noFill/>
          <a:ln>
            <a:noFill/>
          </a:ln>
        </p:spPr>
      </p:pic>
      <p:pic>
        <p:nvPicPr>
          <p:cNvPr id="491" name="Google Shape;491;p53"/>
          <p:cNvPicPr preferRelativeResize="0"/>
          <p:nvPr/>
        </p:nvPicPr>
        <p:blipFill>
          <a:blip r:embed="rId6">
            <a:alphaModFix/>
          </a:blip>
          <a:stretch>
            <a:fillRect/>
          </a:stretch>
        </p:blipFill>
        <p:spPr>
          <a:xfrm>
            <a:off x="12060100" y="11539450"/>
            <a:ext cx="6724650" cy="40005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496"/>
        <p:cNvGrpSpPr/>
        <p:nvPr/>
      </p:nvGrpSpPr>
      <p:grpSpPr>
        <a:xfrm>
          <a:off x="0" y="0"/>
          <a:ext cx="0" cy="0"/>
          <a:chOff x="0" y="0"/>
          <a:chExt cx="0" cy="0"/>
        </a:xfrm>
      </p:grpSpPr>
      <p:pic>
        <p:nvPicPr>
          <p:cNvPr id="497" name="Google Shape;497;p54"/>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498" name="Google Shape;498;p54"/>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499" name="Google Shape;499;p54"/>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500" name="Google Shape;500;p54"/>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501" name="Google Shape;501;p54"/>
          <p:cNvSpPr txBox="1"/>
          <p:nvPr/>
        </p:nvSpPr>
        <p:spPr>
          <a:xfrm>
            <a:off x="3325000" y="11794050"/>
            <a:ext cx="26892600" cy="34941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115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Ethics and Responsibility</a:t>
            </a:r>
            <a:endParaRPr sz="10000" b="1">
              <a:solidFill>
                <a:schemeClr val="dk2"/>
              </a:solidFill>
              <a:highlight>
                <a:schemeClr val="lt2"/>
              </a:highlight>
              <a:latin typeface="Montserrat"/>
              <a:ea typeface="Montserrat"/>
              <a:cs typeface="Montserrat"/>
              <a:sym typeface="Montserrat"/>
            </a:endParaRPr>
          </a:p>
          <a:p>
            <a:pPr marL="0" lvl="0" indent="0" algn="l" rtl="0">
              <a:lnSpc>
                <a:spcPct val="50000"/>
              </a:lnSpc>
              <a:spcBef>
                <a:spcPts val="0"/>
              </a:spcBef>
              <a:spcAft>
                <a:spcPts val="0"/>
              </a:spcAft>
              <a:buNone/>
            </a:pPr>
            <a:endParaRPr sz="20000" b="1">
              <a:solidFill>
                <a:schemeClr val="dk2"/>
              </a:solidFill>
              <a:latin typeface="Montserrat"/>
              <a:ea typeface="Montserrat"/>
              <a:cs typeface="Montserrat"/>
              <a:sym typeface="Montserrat"/>
            </a:endParaRPr>
          </a:p>
        </p:txBody>
      </p:sp>
      <p:sp>
        <p:nvSpPr>
          <p:cNvPr id="502" name="Google Shape;502;p54"/>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5400">
                <a:solidFill>
                  <a:schemeClr val="dk2"/>
                </a:solidFill>
                <a:latin typeface="Montserrat"/>
                <a:ea typeface="Montserrat"/>
                <a:cs typeface="Montserrat"/>
                <a:sym typeface="Montserrat"/>
              </a:rPr>
              <a:t>06.</a:t>
            </a:r>
            <a:endParaRPr sz="5400">
              <a:solidFill>
                <a:schemeClr val="dk2"/>
              </a:solidFill>
              <a:latin typeface="Montserrat"/>
              <a:ea typeface="Montserrat"/>
              <a:cs typeface="Montserrat"/>
              <a:sym typeface="Montserra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07"/>
        <p:cNvGrpSpPr/>
        <p:nvPr/>
      </p:nvGrpSpPr>
      <p:grpSpPr>
        <a:xfrm>
          <a:off x="0" y="0"/>
          <a:ext cx="0" cy="0"/>
          <a:chOff x="0" y="0"/>
          <a:chExt cx="0" cy="0"/>
        </a:xfrm>
      </p:grpSpPr>
      <p:pic>
        <p:nvPicPr>
          <p:cNvPr id="508" name="Google Shape;508;p55"/>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509" name="Google Shape;509;p55"/>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510" name="Google Shape;510;p55"/>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511" name="Google Shape;511;p55"/>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512" name="Google Shape;512;p55"/>
          <p:cNvSpPr txBox="1"/>
          <p:nvPr/>
        </p:nvSpPr>
        <p:spPr>
          <a:xfrm>
            <a:off x="2396375" y="2211425"/>
            <a:ext cx="20048100" cy="17610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80000"/>
              </a:lnSpc>
              <a:spcBef>
                <a:spcPts val="0"/>
              </a:spcBef>
              <a:spcAft>
                <a:spcPts val="0"/>
              </a:spcAft>
              <a:buNone/>
            </a:pPr>
            <a:r>
              <a:rPr lang="en-US" sz="6400" b="1">
                <a:solidFill>
                  <a:schemeClr val="dk2"/>
                </a:solidFill>
                <a:highlight>
                  <a:schemeClr val="lt2"/>
                </a:highlight>
                <a:latin typeface="Montserrat"/>
                <a:ea typeface="Montserrat"/>
                <a:cs typeface="Montserrat"/>
                <a:sym typeface="Montserrat"/>
              </a:rPr>
              <a:t>Navigating the Ethical Landscape of AI in Finance</a:t>
            </a:r>
            <a:r>
              <a:rPr lang="en-US" sz="6400" b="1">
                <a:solidFill>
                  <a:schemeClr val="dk2"/>
                </a:solidFill>
                <a:latin typeface="Montserrat"/>
                <a:ea typeface="Montserrat"/>
                <a:cs typeface="Montserrat"/>
                <a:sym typeface="Montserrat"/>
              </a:rPr>
              <a:t> </a:t>
            </a:r>
            <a:endParaRPr sz="6400" b="1">
              <a:solidFill>
                <a:schemeClr val="dk2"/>
              </a:solidFill>
              <a:latin typeface="Montserrat"/>
              <a:ea typeface="Montserrat"/>
              <a:cs typeface="Montserrat"/>
              <a:sym typeface="Montserrat"/>
            </a:endParaRPr>
          </a:p>
        </p:txBody>
      </p:sp>
      <p:sp>
        <p:nvSpPr>
          <p:cNvPr id="513" name="Google Shape;513;p55"/>
          <p:cNvSpPr txBox="1"/>
          <p:nvPr/>
        </p:nvSpPr>
        <p:spPr>
          <a:xfrm>
            <a:off x="2772475" y="4975400"/>
            <a:ext cx="8247600" cy="48948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US" sz="3400" b="1">
                <a:solidFill>
                  <a:schemeClr val="dk2"/>
                </a:solidFill>
                <a:latin typeface="Montserrat"/>
                <a:ea typeface="Montserrat"/>
                <a:cs typeface="Montserrat"/>
                <a:sym typeface="Montserrat"/>
              </a:rPr>
              <a:t>Data Privacy and Security</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a:solidFill>
                  <a:schemeClr val="dk2"/>
                </a:solidFill>
                <a:latin typeface="Montserrat"/>
                <a:ea typeface="Montserrat"/>
                <a:cs typeface="Montserrat"/>
                <a:sym typeface="Montserrat"/>
              </a:rPr>
              <a:t>Safeguarding sensitive financial data is paramount. AI systems must be designed and operated to ensure that client information is protected against unauthorized access and breaches.</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p:txBody>
      </p:sp>
      <p:sp>
        <p:nvSpPr>
          <p:cNvPr id="514" name="Google Shape;514;p55"/>
          <p:cNvSpPr txBox="1"/>
          <p:nvPr/>
        </p:nvSpPr>
        <p:spPr>
          <a:xfrm>
            <a:off x="2611300" y="9569325"/>
            <a:ext cx="8247600" cy="48948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Clr>
                <a:schemeClr val="dk1"/>
              </a:buClr>
              <a:buSzPts val="1100"/>
              <a:buFont typeface="Arial"/>
              <a:buNone/>
            </a:pPr>
            <a:r>
              <a:rPr lang="en-US" sz="3400" b="1">
                <a:solidFill>
                  <a:schemeClr val="dk2"/>
                </a:solidFill>
                <a:latin typeface="Montserrat"/>
                <a:ea typeface="Montserrat"/>
                <a:cs typeface="Montserrat"/>
                <a:sym typeface="Montserrat"/>
              </a:rPr>
              <a:t>Bias and Fairness</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a:solidFill>
                  <a:schemeClr val="dk2"/>
                </a:solidFill>
                <a:latin typeface="Montserrat"/>
                <a:ea typeface="Montserrat"/>
                <a:cs typeface="Montserrat"/>
                <a:sym typeface="Montserrat"/>
              </a:rPr>
              <a:t>AI systems can inadvertently perpetuate biases if not carefully managed. It's our duty to ensure that the algorithms we deploy are transparent, fair, and regularly audited to avoid discrimination.</a:t>
            </a:r>
            <a:endParaRPr sz="3400">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p:txBody>
      </p:sp>
      <p:sp>
        <p:nvSpPr>
          <p:cNvPr id="515" name="Google Shape;515;p55"/>
          <p:cNvSpPr txBox="1"/>
          <p:nvPr/>
        </p:nvSpPr>
        <p:spPr>
          <a:xfrm>
            <a:off x="12282725" y="4975400"/>
            <a:ext cx="8247600" cy="33246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Clr>
                <a:schemeClr val="dk1"/>
              </a:buClr>
              <a:buSzPts val="1100"/>
              <a:buFont typeface="Arial"/>
              <a:buNone/>
            </a:pPr>
            <a:r>
              <a:rPr lang="en-US" sz="3400" b="1">
                <a:solidFill>
                  <a:schemeClr val="dk2"/>
                </a:solidFill>
                <a:latin typeface="Montserrat"/>
                <a:ea typeface="Montserrat"/>
                <a:cs typeface="Montserrat"/>
                <a:sym typeface="Montserrat"/>
              </a:rPr>
              <a:t>Accountability</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Clr>
                <a:schemeClr val="dk1"/>
              </a:buClr>
              <a:buSzPts val="1100"/>
              <a:buFont typeface="Arial"/>
              <a:buNone/>
            </a:pPr>
            <a:r>
              <a:rPr lang="en-US" sz="3400">
                <a:solidFill>
                  <a:schemeClr val="dk2"/>
                </a:solidFill>
                <a:latin typeface="Montserrat"/>
                <a:ea typeface="Montserrat"/>
                <a:cs typeface="Montserrat"/>
                <a:sym typeface="Montserrat"/>
              </a:rPr>
              <a:t>A common theme in the feedback was that the course met and often exceeded expectations. </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p:txBody>
      </p:sp>
      <p:sp>
        <p:nvSpPr>
          <p:cNvPr id="516" name="Google Shape;516;p55"/>
          <p:cNvSpPr txBox="1"/>
          <p:nvPr/>
        </p:nvSpPr>
        <p:spPr>
          <a:xfrm>
            <a:off x="12154100" y="9569325"/>
            <a:ext cx="8247600" cy="48948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Clr>
                <a:schemeClr val="dk1"/>
              </a:buClr>
              <a:buSzPts val="1100"/>
              <a:buFont typeface="Arial"/>
              <a:buNone/>
            </a:pPr>
            <a:r>
              <a:rPr lang="en-US" sz="3400" b="1">
                <a:solidFill>
                  <a:schemeClr val="dk2"/>
                </a:solidFill>
                <a:latin typeface="Montserrat"/>
                <a:ea typeface="Montserrat"/>
                <a:cs typeface="Montserrat"/>
                <a:sym typeface="Montserrat"/>
              </a:rPr>
              <a:t>Engaging and Clear Delivery</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r>
              <a:rPr lang="en-US" sz="3400">
                <a:solidFill>
                  <a:schemeClr val="dk2"/>
                </a:solidFill>
                <a:latin typeface="Montserrat"/>
                <a:ea typeface="Montserrat"/>
                <a:cs typeface="Montserrat"/>
                <a:sym typeface="Montserrat"/>
              </a:rPr>
              <a:t>Consider the broader impact of AI on the workforce and society. Strive for a balance between technological advancement and the ethical treatment of employees and stakeholders.</a:t>
            </a:r>
            <a:endParaRPr sz="3400" b="1">
              <a:solidFill>
                <a:schemeClr val="dk2"/>
              </a:solidFill>
              <a:latin typeface="Montserrat"/>
              <a:ea typeface="Montserrat"/>
              <a:cs typeface="Montserrat"/>
              <a:sym typeface="Montserrat"/>
            </a:endParaRPr>
          </a:p>
          <a:p>
            <a:pPr marL="0" lvl="0" indent="0" algn="just" rtl="0">
              <a:spcBef>
                <a:spcPts val="0"/>
              </a:spcBef>
              <a:spcAft>
                <a:spcPts val="0"/>
              </a:spcAft>
              <a:buNone/>
            </a:pPr>
            <a:endParaRPr sz="3400">
              <a:solidFill>
                <a:schemeClr val="dk2"/>
              </a:solidFill>
              <a:latin typeface="Montserrat"/>
              <a:ea typeface="Montserrat"/>
              <a:cs typeface="Montserrat"/>
              <a:sym typeface="Montserrat"/>
            </a:endParaRPr>
          </a:p>
        </p:txBody>
      </p:sp>
      <p:pic>
        <p:nvPicPr>
          <p:cNvPr id="517" name="Google Shape;517;p55"/>
          <p:cNvPicPr preferRelativeResize="0"/>
          <p:nvPr/>
        </p:nvPicPr>
        <p:blipFill rotWithShape="1">
          <a:blip r:embed="rId4">
            <a:alphaModFix/>
          </a:blip>
          <a:srcRect l="21404" r="21410"/>
          <a:stretch/>
        </p:blipFill>
        <p:spPr>
          <a:xfrm>
            <a:off x="23359975" y="-280600"/>
            <a:ext cx="11319109" cy="19793188"/>
          </a:xfrm>
          <a:prstGeom prst="rect">
            <a:avLst/>
          </a:prstGeom>
          <a:noFill/>
          <a:ln>
            <a:noFill/>
          </a:ln>
        </p:spPr>
      </p:pic>
      <p:sp>
        <p:nvSpPr>
          <p:cNvPr id="518" name="Google Shape;518;p55"/>
          <p:cNvSpPr/>
          <p:nvPr/>
        </p:nvSpPr>
        <p:spPr>
          <a:xfrm>
            <a:off x="22717075" y="4368800"/>
            <a:ext cx="1316100" cy="128835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23"/>
        <p:cNvGrpSpPr/>
        <p:nvPr/>
      </p:nvGrpSpPr>
      <p:grpSpPr>
        <a:xfrm>
          <a:off x="0" y="0"/>
          <a:ext cx="0" cy="0"/>
          <a:chOff x="0" y="0"/>
          <a:chExt cx="0" cy="0"/>
        </a:xfrm>
      </p:grpSpPr>
      <p:pic>
        <p:nvPicPr>
          <p:cNvPr id="524" name="Google Shape;524;p56"/>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525" name="Google Shape;525;p56"/>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526" name="Google Shape;526;p56"/>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527" name="Google Shape;527;p56"/>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528" name="Google Shape;528;p56"/>
          <p:cNvSpPr txBox="1"/>
          <p:nvPr/>
        </p:nvSpPr>
        <p:spPr>
          <a:xfrm>
            <a:off x="3321025" y="11794050"/>
            <a:ext cx="17118600" cy="38790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80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Crafting a Strategic AI Implementation Plan</a:t>
            </a:r>
            <a:r>
              <a:rPr lang="en-US" sz="20000" b="1">
                <a:solidFill>
                  <a:schemeClr val="dk2"/>
                </a:solidFill>
                <a:latin typeface="Montserrat"/>
                <a:ea typeface="Montserrat"/>
                <a:cs typeface="Montserrat"/>
                <a:sym typeface="Montserrat"/>
              </a:rPr>
              <a:t> </a:t>
            </a:r>
            <a:endParaRPr sz="20000" b="1">
              <a:solidFill>
                <a:schemeClr val="dk2"/>
              </a:solidFill>
              <a:latin typeface="Montserrat"/>
              <a:ea typeface="Montserrat"/>
              <a:cs typeface="Montserrat"/>
              <a:sym typeface="Montserrat"/>
            </a:endParaRPr>
          </a:p>
        </p:txBody>
      </p:sp>
      <p:sp>
        <p:nvSpPr>
          <p:cNvPr id="529" name="Google Shape;529;p56"/>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5400">
                <a:solidFill>
                  <a:schemeClr val="dk2"/>
                </a:solidFill>
                <a:latin typeface="Montserrat"/>
                <a:ea typeface="Montserrat"/>
                <a:cs typeface="Montserrat"/>
                <a:sym typeface="Montserrat"/>
              </a:rPr>
              <a:t>07.</a:t>
            </a:r>
            <a:endParaRPr sz="5400">
              <a:solidFill>
                <a:schemeClr val="dk2"/>
              </a:solidFill>
              <a:latin typeface="Montserrat"/>
              <a:ea typeface="Montserrat"/>
              <a:cs typeface="Montserrat"/>
              <a:sym typeface="Montserra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34"/>
        <p:cNvGrpSpPr/>
        <p:nvPr/>
      </p:nvGrpSpPr>
      <p:grpSpPr>
        <a:xfrm>
          <a:off x="0" y="0"/>
          <a:ext cx="0" cy="0"/>
          <a:chOff x="0" y="0"/>
          <a:chExt cx="0" cy="0"/>
        </a:xfrm>
      </p:grpSpPr>
      <p:sp>
        <p:nvSpPr>
          <p:cNvPr id="535" name="Google Shape;535;p57"/>
          <p:cNvSpPr txBox="1">
            <a:spLocks noGrp="1"/>
          </p:cNvSpPr>
          <p:nvPr>
            <p:ph type="title"/>
          </p:nvPr>
        </p:nvSpPr>
        <p:spPr>
          <a:xfrm>
            <a:off x="2894025" y="822000"/>
            <a:ext cx="29908800" cy="1835400"/>
          </a:xfrm>
          <a:prstGeom prst="rect">
            <a:avLst/>
          </a:prstGeom>
          <a:noFill/>
          <a:ln>
            <a:noFill/>
          </a:ln>
        </p:spPr>
        <p:txBody>
          <a:bodyPr spcFirstLastPara="1" wrap="square" lIns="359950" tIns="539975" rIns="91375" bIns="180025" anchor="b" anchorCtr="0">
            <a:spAutoFit/>
          </a:bodyPr>
          <a:lstStyle/>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latin typeface="Montserrat"/>
                <a:ea typeface="Montserrat"/>
                <a:cs typeface="Montserrat"/>
                <a:sym typeface="Montserrat"/>
              </a:rPr>
              <a:t>View technology as a full-time employee</a:t>
            </a:r>
            <a:endParaRPr sz="8000" b="1">
              <a:solidFill>
                <a:schemeClr val="dk2"/>
              </a:solidFill>
              <a:latin typeface="Montserrat"/>
              <a:ea typeface="Montserrat"/>
              <a:cs typeface="Montserrat"/>
              <a:sym typeface="Montserrat"/>
            </a:endParaRPr>
          </a:p>
        </p:txBody>
      </p:sp>
      <p:pic>
        <p:nvPicPr>
          <p:cNvPr id="536" name="Google Shape;536;p57"/>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537" name="Google Shape;537;p57"/>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538" name="Google Shape;538;p57"/>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539" name="Google Shape;539;p57"/>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540" name="Google Shape;540;p57"/>
          <p:cNvSpPr txBox="1"/>
          <p:nvPr/>
        </p:nvSpPr>
        <p:spPr>
          <a:xfrm>
            <a:off x="1899613" y="18016300"/>
            <a:ext cx="25649100" cy="861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4400">
                <a:solidFill>
                  <a:schemeClr val="dk2"/>
                </a:solidFill>
                <a:latin typeface="Montserrat"/>
                <a:ea typeface="Montserrat"/>
                <a:cs typeface="Montserrat"/>
                <a:sym typeface="Montserrat"/>
              </a:rPr>
              <a:t>Resources: Practice Ignition </a:t>
            </a:r>
            <a:endParaRPr sz="4400">
              <a:solidFill>
                <a:schemeClr val="dk2"/>
              </a:solidFill>
              <a:latin typeface="Montserrat"/>
              <a:ea typeface="Montserrat"/>
              <a:cs typeface="Montserrat"/>
              <a:sym typeface="Montserrat"/>
            </a:endParaRPr>
          </a:p>
        </p:txBody>
      </p:sp>
      <p:pic>
        <p:nvPicPr>
          <p:cNvPr id="541" name="Google Shape;541;p57" descr="Image from iOS.png"/>
          <p:cNvPicPr preferRelativeResize="0"/>
          <p:nvPr/>
        </p:nvPicPr>
        <p:blipFill rotWithShape="1">
          <a:blip r:embed="rId4">
            <a:alphaModFix/>
          </a:blip>
          <a:srcRect/>
          <a:stretch/>
        </p:blipFill>
        <p:spPr>
          <a:xfrm>
            <a:off x="2534250" y="3155951"/>
            <a:ext cx="28140950" cy="1329842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46"/>
        <p:cNvGrpSpPr/>
        <p:nvPr/>
      </p:nvGrpSpPr>
      <p:grpSpPr>
        <a:xfrm>
          <a:off x="0" y="0"/>
          <a:ext cx="0" cy="0"/>
          <a:chOff x="0" y="0"/>
          <a:chExt cx="0" cy="0"/>
        </a:xfrm>
      </p:grpSpPr>
      <p:sp>
        <p:nvSpPr>
          <p:cNvPr id="547" name="Google Shape;547;p58"/>
          <p:cNvSpPr txBox="1">
            <a:spLocks noGrp="1"/>
          </p:cNvSpPr>
          <p:nvPr>
            <p:ph type="body" idx="1"/>
          </p:nvPr>
        </p:nvSpPr>
        <p:spPr>
          <a:xfrm>
            <a:off x="21524275" y="5493200"/>
            <a:ext cx="11771400" cy="7431300"/>
          </a:xfrm>
          <a:prstGeom prst="rect">
            <a:avLst/>
          </a:prstGeom>
          <a:noFill/>
          <a:ln>
            <a:noFill/>
          </a:ln>
        </p:spPr>
        <p:txBody>
          <a:bodyPr spcFirstLastPara="1" wrap="square" lIns="359950" tIns="359950" rIns="359950" bIns="359950" anchor="t" anchorCtr="0">
            <a:spAutoFit/>
          </a:bodyPr>
          <a:lstStyle/>
          <a:p>
            <a:pPr marL="0" lvl="0" indent="0" algn="l" rtl="0">
              <a:lnSpc>
                <a:spcPct val="200000"/>
              </a:lnSpc>
              <a:spcBef>
                <a:spcPts val="2133"/>
              </a:spcBef>
              <a:spcAft>
                <a:spcPts val="0"/>
              </a:spcAft>
              <a:buNone/>
            </a:pPr>
            <a:r>
              <a:rPr lang="en-US" sz="8000" b="1" i="0">
                <a:highlight>
                  <a:schemeClr val="lt2"/>
                </a:highlight>
                <a:latin typeface="Montserrat"/>
                <a:ea typeface="Montserrat"/>
                <a:cs typeface="Montserrat"/>
                <a:sym typeface="Montserrat"/>
              </a:rPr>
              <a:t>People</a:t>
            </a:r>
            <a:endParaRPr sz="8000" b="1" i="0">
              <a:highlight>
                <a:schemeClr val="lt2"/>
              </a:highlight>
              <a:latin typeface="Montserrat"/>
              <a:ea typeface="Montserrat"/>
              <a:cs typeface="Montserrat"/>
              <a:sym typeface="Montserrat"/>
            </a:endParaRPr>
          </a:p>
          <a:p>
            <a:pPr marL="0" lvl="0" indent="0" algn="l" rtl="0">
              <a:lnSpc>
                <a:spcPct val="200000"/>
              </a:lnSpc>
              <a:spcBef>
                <a:spcPts val="2133"/>
              </a:spcBef>
              <a:spcAft>
                <a:spcPts val="0"/>
              </a:spcAft>
              <a:buNone/>
            </a:pPr>
            <a:r>
              <a:rPr lang="en-US" sz="8000" b="1" i="0">
                <a:highlight>
                  <a:schemeClr val="lt2"/>
                </a:highlight>
                <a:latin typeface="Montserrat"/>
                <a:ea typeface="Montserrat"/>
                <a:cs typeface="Montserrat"/>
                <a:sym typeface="Montserrat"/>
              </a:rPr>
              <a:t>Process</a:t>
            </a:r>
            <a:endParaRPr sz="8000" b="1" i="0">
              <a:highlight>
                <a:schemeClr val="lt2"/>
              </a:highlight>
              <a:latin typeface="Montserrat"/>
              <a:ea typeface="Montserrat"/>
              <a:cs typeface="Montserrat"/>
              <a:sym typeface="Montserrat"/>
            </a:endParaRPr>
          </a:p>
          <a:p>
            <a:pPr marL="0" lvl="0" indent="0" algn="l" rtl="0">
              <a:lnSpc>
                <a:spcPct val="200000"/>
              </a:lnSpc>
              <a:spcBef>
                <a:spcPts val="2133"/>
              </a:spcBef>
              <a:spcAft>
                <a:spcPts val="0"/>
              </a:spcAft>
              <a:buNone/>
            </a:pPr>
            <a:r>
              <a:rPr lang="en-US" sz="8000" b="1" i="0">
                <a:highlight>
                  <a:schemeClr val="lt2"/>
                </a:highlight>
                <a:latin typeface="Montserrat"/>
                <a:ea typeface="Montserrat"/>
                <a:cs typeface="Montserrat"/>
                <a:sym typeface="Montserrat"/>
              </a:rPr>
              <a:t>Technology</a:t>
            </a:r>
            <a:endParaRPr sz="8000" b="1" i="0">
              <a:highlight>
                <a:schemeClr val="lt2"/>
              </a:highlight>
              <a:latin typeface="Montserrat"/>
              <a:ea typeface="Montserrat"/>
              <a:cs typeface="Montserrat"/>
              <a:sym typeface="Montserrat"/>
            </a:endParaRPr>
          </a:p>
        </p:txBody>
      </p:sp>
      <p:pic>
        <p:nvPicPr>
          <p:cNvPr id="548" name="Google Shape;548;p58"/>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549" name="Google Shape;549;p58"/>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550" name="Google Shape;550;p58"/>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551" name="Google Shape;551;p58"/>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552" name="Google Shape;552;p58"/>
          <p:cNvPicPr preferRelativeResize="0"/>
          <p:nvPr/>
        </p:nvPicPr>
        <p:blipFill>
          <a:blip r:embed="rId4">
            <a:alphaModFix/>
          </a:blip>
          <a:stretch>
            <a:fillRect/>
          </a:stretch>
        </p:blipFill>
        <p:spPr>
          <a:xfrm>
            <a:off x="1316100" y="152400"/>
            <a:ext cx="19939526" cy="19351601"/>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57"/>
        <p:cNvGrpSpPr/>
        <p:nvPr/>
      </p:nvGrpSpPr>
      <p:grpSpPr>
        <a:xfrm>
          <a:off x="0" y="0"/>
          <a:ext cx="0" cy="0"/>
          <a:chOff x="0" y="0"/>
          <a:chExt cx="0" cy="0"/>
        </a:xfrm>
      </p:grpSpPr>
      <p:sp>
        <p:nvSpPr>
          <p:cNvPr id="558" name="Google Shape;558;p59"/>
          <p:cNvSpPr txBox="1">
            <a:spLocks noGrp="1"/>
          </p:cNvSpPr>
          <p:nvPr>
            <p:ph type="title"/>
          </p:nvPr>
        </p:nvSpPr>
        <p:spPr>
          <a:xfrm>
            <a:off x="1860450" y="822000"/>
            <a:ext cx="22752300" cy="1835400"/>
          </a:xfrm>
          <a:prstGeom prst="rect">
            <a:avLst/>
          </a:prstGeom>
          <a:noFill/>
          <a:ln>
            <a:noFill/>
          </a:ln>
        </p:spPr>
        <p:txBody>
          <a:bodyPr spcFirstLastPara="1" wrap="square" lIns="359950" tIns="539975" rIns="91375" bIns="180025" anchor="b" anchorCtr="0">
            <a:spAutoFit/>
          </a:bodyPr>
          <a:lstStyle/>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latin typeface="Montserrat"/>
                <a:ea typeface="Montserrat"/>
                <a:cs typeface="Montserrat"/>
                <a:sym typeface="Montserrat"/>
              </a:rPr>
              <a:t>Core Objectives in Work Evaluation</a:t>
            </a:r>
            <a:r>
              <a:rPr lang="en-US" sz="8000" b="1">
                <a:latin typeface="Montserrat"/>
                <a:ea typeface="Montserrat"/>
                <a:cs typeface="Montserrat"/>
                <a:sym typeface="Montserrat"/>
              </a:rPr>
              <a:t> </a:t>
            </a:r>
            <a:endParaRPr sz="8000" b="1">
              <a:latin typeface="Montserrat"/>
              <a:ea typeface="Montserrat"/>
              <a:cs typeface="Montserrat"/>
              <a:sym typeface="Montserrat"/>
            </a:endParaRPr>
          </a:p>
        </p:txBody>
      </p:sp>
      <p:sp>
        <p:nvSpPr>
          <p:cNvPr id="559" name="Google Shape;559;p59"/>
          <p:cNvSpPr txBox="1">
            <a:spLocks noGrp="1"/>
          </p:cNvSpPr>
          <p:nvPr>
            <p:ph type="body" idx="1"/>
          </p:nvPr>
        </p:nvSpPr>
        <p:spPr>
          <a:xfrm>
            <a:off x="2577425" y="3155950"/>
            <a:ext cx="19591500" cy="9487800"/>
          </a:xfrm>
          <a:prstGeom prst="rect">
            <a:avLst/>
          </a:prstGeom>
          <a:noFill/>
          <a:ln>
            <a:noFill/>
          </a:ln>
        </p:spPr>
        <p:txBody>
          <a:bodyPr spcFirstLastPara="1" wrap="square" lIns="359950" tIns="359950" rIns="359950" bIns="359950" anchor="t" anchorCtr="0">
            <a:spAutoFit/>
          </a:bodyPr>
          <a:lstStyle/>
          <a:p>
            <a:pPr marL="457200" lvl="0" indent="0" algn="l" rtl="0">
              <a:lnSpc>
                <a:spcPct val="150000"/>
              </a:lnSpc>
              <a:spcBef>
                <a:spcPts val="2300"/>
              </a:spcBef>
              <a:spcAft>
                <a:spcPts val="0"/>
              </a:spcAft>
              <a:buNone/>
            </a:pPr>
            <a:r>
              <a:rPr lang="en-US" sz="5500" i="0">
                <a:highlight>
                  <a:schemeClr val="lt2"/>
                </a:highlight>
                <a:latin typeface="Montserrat"/>
                <a:ea typeface="Montserrat"/>
                <a:cs typeface="Montserrat"/>
                <a:sym typeface="Montserrat"/>
              </a:rPr>
              <a:t>When considering any aspect of work, whether it's strategy, marketing, or manufacturing, we aim for four essential objectives:</a:t>
            </a:r>
            <a:endParaRPr sz="5500" i="0">
              <a:highlight>
                <a:schemeClr val="lt2"/>
              </a:highlight>
              <a:latin typeface="Montserrat"/>
              <a:ea typeface="Montserrat"/>
              <a:cs typeface="Montserrat"/>
              <a:sym typeface="Montserrat"/>
            </a:endParaRPr>
          </a:p>
          <a:p>
            <a:pPr marL="457200" lvl="0" indent="-577850" algn="l" rtl="0">
              <a:lnSpc>
                <a:spcPct val="150000"/>
              </a:lnSpc>
              <a:spcBef>
                <a:spcPts val="2300"/>
              </a:spcBef>
              <a:spcAft>
                <a:spcPts val="0"/>
              </a:spcAft>
              <a:buSzPts val="5500"/>
              <a:buFont typeface="Montserrat"/>
              <a:buChar char="●"/>
            </a:pPr>
            <a:r>
              <a:rPr lang="en-US" sz="5500" b="1" i="0">
                <a:highlight>
                  <a:schemeClr val="lt2"/>
                </a:highlight>
                <a:latin typeface="Montserrat"/>
                <a:ea typeface="Montserrat"/>
                <a:cs typeface="Montserrat"/>
                <a:sym typeface="Montserrat"/>
              </a:rPr>
              <a:t>Speed</a:t>
            </a:r>
            <a:r>
              <a:rPr lang="en-US" sz="5500" i="0">
                <a:highlight>
                  <a:schemeClr val="lt2"/>
                </a:highlight>
                <a:latin typeface="Montserrat"/>
                <a:ea typeface="Montserrat"/>
                <a:cs typeface="Montserrat"/>
                <a:sym typeface="Montserrat"/>
              </a:rPr>
              <a:t>: Can it be done more quickly?</a:t>
            </a:r>
            <a:endParaRPr sz="5500" i="0">
              <a:highlight>
                <a:schemeClr val="lt2"/>
              </a:highlight>
              <a:latin typeface="Montserrat"/>
              <a:ea typeface="Montserrat"/>
              <a:cs typeface="Montserrat"/>
              <a:sym typeface="Montserrat"/>
            </a:endParaRPr>
          </a:p>
          <a:p>
            <a:pPr marL="457200" lvl="0" indent="-577850" algn="l" rtl="0">
              <a:lnSpc>
                <a:spcPct val="150000"/>
              </a:lnSpc>
              <a:spcBef>
                <a:spcPts val="0"/>
              </a:spcBef>
              <a:spcAft>
                <a:spcPts val="0"/>
              </a:spcAft>
              <a:buSzPts val="5500"/>
              <a:buFont typeface="Montserrat"/>
              <a:buChar char="●"/>
            </a:pPr>
            <a:r>
              <a:rPr lang="en-US" sz="5500" b="1" i="0">
                <a:highlight>
                  <a:schemeClr val="lt2"/>
                </a:highlight>
                <a:latin typeface="Montserrat"/>
                <a:ea typeface="Montserrat"/>
                <a:cs typeface="Montserrat"/>
                <a:sym typeface="Montserrat"/>
              </a:rPr>
              <a:t>Efficiency</a:t>
            </a:r>
            <a:r>
              <a:rPr lang="en-US" sz="5500" i="0">
                <a:highlight>
                  <a:schemeClr val="lt2"/>
                </a:highlight>
                <a:latin typeface="Montserrat"/>
                <a:ea typeface="Montserrat"/>
                <a:cs typeface="Montserrat"/>
                <a:sym typeface="Montserrat"/>
              </a:rPr>
              <a:t>: Is it more cost-effective?</a:t>
            </a:r>
            <a:endParaRPr sz="5500" i="0">
              <a:highlight>
                <a:schemeClr val="lt2"/>
              </a:highlight>
              <a:latin typeface="Montserrat"/>
              <a:ea typeface="Montserrat"/>
              <a:cs typeface="Montserrat"/>
              <a:sym typeface="Montserrat"/>
            </a:endParaRPr>
          </a:p>
          <a:p>
            <a:pPr marL="457200" lvl="0" indent="-577850" algn="l" rtl="0">
              <a:lnSpc>
                <a:spcPct val="150000"/>
              </a:lnSpc>
              <a:spcBef>
                <a:spcPts val="0"/>
              </a:spcBef>
              <a:spcAft>
                <a:spcPts val="0"/>
              </a:spcAft>
              <a:buSzPts val="5500"/>
              <a:buFont typeface="Montserrat"/>
              <a:buChar char="●"/>
            </a:pPr>
            <a:r>
              <a:rPr lang="en-US" sz="5500" b="1" i="0">
                <a:highlight>
                  <a:schemeClr val="lt2"/>
                </a:highlight>
                <a:latin typeface="Montserrat"/>
                <a:ea typeface="Montserrat"/>
                <a:cs typeface="Montserrat"/>
                <a:sym typeface="Montserrat"/>
              </a:rPr>
              <a:t>Experience:</a:t>
            </a:r>
            <a:r>
              <a:rPr lang="en-US" sz="5500" i="0">
                <a:highlight>
                  <a:schemeClr val="lt2"/>
                </a:highlight>
                <a:latin typeface="Montserrat"/>
                <a:ea typeface="Montserrat"/>
                <a:cs typeface="Montserrat"/>
                <a:sym typeface="Montserrat"/>
              </a:rPr>
              <a:t> Does it enhance customer satisfaction?</a:t>
            </a:r>
            <a:endParaRPr sz="5500" i="0">
              <a:highlight>
                <a:schemeClr val="lt2"/>
              </a:highlight>
              <a:latin typeface="Montserrat"/>
              <a:ea typeface="Montserrat"/>
              <a:cs typeface="Montserrat"/>
              <a:sym typeface="Montserrat"/>
            </a:endParaRPr>
          </a:p>
          <a:p>
            <a:pPr marL="457200" lvl="0" indent="-577850" algn="l" rtl="0">
              <a:lnSpc>
                <a:spcPct val="150000"/>
              </a:lnSpc>
              <a:spcBef>
                <a:spcPts val="0"/>
              </a:spcBef>
              <a:spcAft>
                <a:spcPts val="0"/>
              </a:spcAft>
              <a:buSzPts val="5500"/>
              <a:buFont typeface="Montserrat"/>
              <a:buChar char="●"/>
            </a:pPr>
            <a:r>
              <a:rPr lang="en-US" sz="5500" b="1" i="0">
                <a:highlight>
                  <a:schemeClr val="lt2"/>
                </a:highlight>
                <a:latin typeface="Montserrat"/>
                <a:ea typeface="Montserrat"/>
                <a:cs typeface="Montserrat"/>
                <a:sym typeface="Montserrat"/>
              </a:rPr>
              <a:t>Alignment: </a:t>
            </a:r>
            <a:r>
              <a:rPr lang="en-US" sz="5500" i="0">
                <a:highlight>
                  <a:schemeClr val="lt2"/>
                </a:highlight>
                <a:latin typeface="Montserrat"/>
                <a:ea typeface="Montserrat"/>
                <a:cs typeface="Montserrat"/>
                <a:sym typeface="Montserrat"/>
              </a:rPr>
              <a:t>Does it align with our overall strategy?</a:t>
            </a:r>
            <a:endParaRPr sz="5500" i="0">
              <a:highlight>
                <a:schemeClr val="lt2"/>
              </a:highlight>
              <a:latin typeface="Montserrat"/>
              <a:ea typeface="Montserrat"/>
              <a:cs typeface="Montserrat"/>
              <a:sym typeface="Montserrat"/>
            </a:endParaRPr>
          </a:p>
        </p:txBody>
      </p:sp>
      <p:pic>
        <p:nvPicPr>
          <p:cNvPr id="560" name="Google Shape;560;p59"/>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561" name="Google Shape;561;p59"/>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562" name="Google Shape;562;p59"/>
          <p:cNvSpPr txBox="1"/>
          <p:nvPr/>
        </p:nvSpPr>
        <p:spPr>
          <a:xfrm>
            <a:off x="2078687" y="17343168"/>
            <a:ext cx="14781900" cy="1285200"/>
          </a:xfrm>
          <a:prstGeom prst="rect">
            <a:avLst/>
          </a:prstGeom>
          <a:noFill/>
          <a:ln>
            <a:noFill/>
          </a:ln>
        </p:spPr>
        <p:txBody>
          <a:bodyPr spcFirstLastPara="1" wrap="square" lIns="346675" tIns="346675" rIns="346675" bIns="346675" anchor="t" anchorCtr="0">
            <a:spAutoFit/>
          </a:bodyPr>
          <a:lstStyle/>
          <a:p>
            <a:pPr marL="0" lvl="0" indent="0" algn="l" rtl="0">
              <a:spcBef>
                <a:spcPts val="0"/>
              </a:spcBef>
              <a:spcAft>
                <a:spcPts val="0"/>
              </a:spcAft>
              <a:buNone/>
            </a:pPr>
            <a:endParaRPr sz="3800"/>
          </a:p>
        </p:txBody>
      </p:sp>
      <p:pic>
        <p:nvPicPr>
          <p:cNvPr id="563" name="Google Shape;563;p59"/>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564" name="Google Shape;564;p59"/>
          <p:cNvPicPr preferRelativeResize="0"/>
          <p:nvPr/>
        </p:nvPicPr>
        <p:blipFill rotWithShape="1">
          <a:blip r:embed="rId4">
            <a:alphaModFix/>
          </a:blip>
          <a:srcRect l="21404" r="21410"/>
          <a:stretch/>
        </p:blipFill>
        <p:spPr>
          <a:xfrm>
            <a:off x="23359975" y="-280600"/>
            <a:ext cx="11319109" cy="19793188"/>
          </a:xfrm>
          <a:prstGeom prst="rect">
            <a:avLst/>
          </a:prstGeom>
          <a:noFill/>
          <a:ln>
            <a:noFill/>
          </a:ln>
        </p:spPr>
      </p:pic>
      <p:sp>
        <p:nvSpPr>
          <p:cNvPr id="565" name="Google Shape;565;p59"/>
          <p:cNvSpPr/>
          <p:nvPr/>
        </p:nvSpPr>
        <p:spPr>
          <a:xfrm>
            <a:off x="23059975" y="4368800"/>
            <a:ext cx="1316100" cy="128835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566" name="Google Shape;566;p59"/>
          <p:cNvPicPr preferRelativeResize="0"/>
          <p:nvPr/>
        </p:nvPicPr>
        <p:blipFill rotWithShape="1">
          <a:blip r:embed="rId3">
            <a:alphaModFix/>
          </a:blip>
          <a:srcRect/>
          <a:stretch/>
        </p:blipFill>
        <p:spPr>
          <a:xfrm>
            <a:off x="31596735" y="16454375"/>
            <a:ext cx="1698885" cy="1696782"/>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71"/>
        <p:cNvGrpSpPr/>
        <p:nvPr/>
      </p:nvGrpSpPr>
      <p:grpSpPr>
        <a:xfrm>
          <a:off x="0" y="0"/>
          <a:ext cx="0" cy="0"/>
          <a:chOff x="0" y="0"/>
          <a:chExt cx="0" cy="0"/>
        </a:xfrm>
      </p:grpSpPr>
      <p:pic>
        <p:nvPicPr>
          <p:cNvPr id="572" name="Google Shape;572;p60"/>
          <p:cNvPicPr preferRelativeResize="0"/>
          <p:nvPr/>
        </p:nvPicPr>
        <p:blipFill rotWithShape="1">
          <a:blip r:embed="rId4">
            <a:alphaModFix/>
          </a:blip>
          <a:srcRect/>
          <a:stretch/>
        </p:blipFill>
        <p:spPr>
          <a:xfrm>
            <a:off x="31596735" y="16454375"/>
            <a:ext cx="1698885" cy="1696782"/>
          </a:xfrm>
          <a:prstGeom prst="rect">
            <a:avLst/>
          </a:prstGeom>
          <a:noFill/>
          <a:ln>
            <a:noFill/>
          </a:ln>
        </p:spPr>
      </p:pic>
      <p:sp>
        <p:nvSpPr>
          <p:cNvPr id="573" name="Google Shape;573;p60"/>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574" name="Google Shape;574;p60"/>
          <p:cNvSpPr txBox="1"/>
          <p:nvPr/>
        </p:nvSpPr>
        <p:spPr>
          <a:xfrm>
            <a:off x="2078687" y="17343168"/>
            <a:ext cx="14781900" cy="1285200"/>
          </a:xfrm>
          <a:prstGeom prst="rect">
            <a:avLst/>
          </a:prstGeom>
          <a:noFill/>
          <a:ln>
            <a:noFill/>
          </a:ln>
        </p:spPr>
        <p:txBody>
          <a:bodyPr spcFirstLastPara="1" wrap="square" lIns="346675" tIns="346675" rIns="346675" bIns="346675" anchor="t" anchorCtr="0">
            <a:spAutoFit/>
          </a:bodyPr>
          <a:lstStyle/>
          <a:p>
            <a:pPr marL="0" lvl="0" indent="0" algn="l" rtl="0">
              <a:spcBef>
                <a:spcPts val="0"/>
              </a:spcBef>
              <a:spcAft>
                <a:spcPts val="0"/>
              </a:spcAft>
              <a:buNone/>
            </a:pPr>
            <a:endParaRPr sz="3800"/>
          </a:p>
        </p:txBody>
      </p:sp>
      <p:pic>
        <p:nvPicPr>
          <p:cNvPr id="575" name="Google Shape;575;p60"/>
          <p:cNvPicPr preferRelativeResize="0"/>
          <p:nvPr/>
        </p:nvPicPr>
        <p:blipFill rotWithShape="1">
          <a:blip r:embed="rId4">
            <a:alphaModFix/>
          </a:blip>
          <a:srcRect/>
          <a:stretch/>
        </p:blipFill>
        <p:spPr>
          <a:xfrm>
            <a:off x="31596735" y="16454375"/>
            <a:ext cx="1698885" cy="1696782"/>
          </a:xfrm>
          <a:prstGeom prst="rect">
            <a:avLst/>
          </a:prstGeom>
          <a:noFill/>
          <a:ln>
            <a:noFill/>
          </a:ln>
        </p:spPr>
      </p:pic>
      <p:pic>
        <p:nvPicPr>
          <p:cNvPr id="576" name="Google Shape;576;p60"/>
          <p:cNvPicPr preferRelativeResize="0"/>
          <p:nvPr/>
        </p:nvPicPr>
        <p:blipFill rotWithShape="1">
          <a:blip r:embed="rId4">
            <a:alphaModFix/>
          </a:blip>
          <a:srcRect/>
          <a:stretch/>
        </p:blipFill>
        <p:spPr>
          <a:xfrm>
            <a:off x="31596735" y="16454375"/>
            <a:ext cx="1698885" cy="1696782"/>
          </a:xfrm>
          <a:prstGeom prst="rect">
            <a:avLst/>
          </a:prstGeom>
          <a:noFill/>
          <a:ln>
            <a:noFill/>
          </a:ln>
        </p:spPr>
      </p:pic>
      <p:sp>
        <p:nvSpPr>
          <p:cNvPr id="577" name="Google Shape;577;p60"/>
          <p:cNvSpPr txBox="1"/>
          <p:nvPr/>
        </p:nvSpPr>
        <p:spPr>
          <a:xfrm>
            <a:off x="23638200" y="1739950"/>
            <a:ext cx="10168800" cy="16192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8000" b="1">
                <a:solidFill>
                  <a:schemeClr val="dk2"/>
                </a:solidFill>
                <a:latin typeface="Montserrat"/>
                <a:ea typeface="Montserrat"/>
                <a:cs typeface="Montserrat"/>
                <a:sym typeface="Montserrat"/>
              </a:rPr>
              <a:t>The Tech Stack</a:t>
            </a:r>
            <a:endParaRPr sz="8000" b="1">
              <a:solidFill>
                <a:schemeClr val="dk2"/>
              </a:solidFill>
              <a:latin typeface="Montserrat"/>
              <a:ea typeface="Montserrat"/>
              <a:cs typeface="Montserrat"/>
              <a:sym typeface="Montserrat"/>
            </a:endParaRPr>
          </a:p>
          <a:p>
            <a:pPr marL="0" lvl="0" indent="0" algn="l" rtl="0">
              <a:spcBef>
                <a:spcPts val="0"/>
              </a:spcBef>
              <a:spcAft>
                <a:spcPts val="0"/>
              </a:spcAft>
              <a:buNone/>
            </a:pPr>
            <a:endParaRPr sz="8000" b="1">
              <a:solidFill>
                <a:schemeClr val="dk1"/>
              </a:solidFill>
              <a:latin typeface="Montserrat"/>
              <a:ea typeface="Montserrat"/>
              <a:cs typeface="Montserrat"/>
              <a:sym typeface="Montserrat"/>
            </a:endParaRPr>
          </a:p>
          <a:p>
            <a:pPr marL="0" lvl="0" indent="0" algn="l" rtl="0">
              <a:spcBef>
                <a:spcPts val="0"/>
              </a:spcBef>
              <a:spcAft>
                <a:spcPts val="0"/>
              </a:spcAft>
              <a:buNone/>
            </a:pPr>
            <a:r>
              <a:rPr lang="en-US" sz="8000">
                <a:solidFill>
                  <a:schemeClr val="dk2"/>
                </a:solidFill>
                <a:latin typeface="Montserrat"/>
                <a:ea typeface="Montserrat"/>
                <a:cs typeface="Montserrat"/>
                <a:sym typeface="Montserrat"/>
              </a:rPr>
              <a:t>Practice - Connected</a:t>
            </a:r>
            <a:endParaRPr sz="8000">
              <a:solidFill>
                <a:schemeClr val="dk2"/>
              </a:solidFill>
              <a:latin typeface="Montserrat"/>
              <a:ea typeface="Montserrat"/>
              <a:cs typeface="Montserrat"/>
              <a:sym typeface="Montserrat"/>
            </a:endParaRPr>
          </a:p>
          <a:p>
            <a:pPr marL="0" lvl="0" indent="0" algn="l" rtl="0">
              <a:spcBef>
                <a:spcPts val="0"/>
              </a:spcBef>
              <a:spcAft>
                <a:spcPts val="0"/>
              </a:spcAft>
              <a:buNone/>
            </a:pPr>
            <a:endParaRPr sz="8000">
              <a:solidFill>
                <a:schemeClr val="dk2"/>
              </a:solidFill>
              <a:latin typeface="Montserrat"/>
              <a:ea typeface="Montserrat"/>
              <a:cs typeface="Montserrat"/>
              <a:sym typeface="Montserrat"/>
            </a:endParaRPr>
          </a:p>
          <a:p>
            <a:pPr marL="0" lvl="0" indent="0" algn="l" rtl="0">
              <a:spcBef>
                <a:spcPts val="0"/>
              </a:spcBef>
              <a:spcAft>
                <a:spcPts val="0"/>
              </a:spcAft>
              <a:buNone/>
            </a:pPr>
            <a:r>
              <a:rPr lang="en-US" sz="8000">
                <a:solidFill>
                  <a:schemeClr val="dk2"/>
                </a:solidFill>
                <a:latin typeface="Montserrat"/>
                <a:ea typeface="Montserrat"/>
                <a:cs typeface="Montserrat"/>
                <a:sym typeface="Montserrat"/>
              </a:rPr>
              <a:t>Clients - Data flows</a:t>
            </a:r>
            <a:endParaRPr sz="8000">
              <a:solidFill>
                <a:schemeClr val="dk2"/>
              </a:solidFill>
              <a:latin typeface="Montserrat"/>
              <a:ea typeface="Montserrat"/>
              <a:cs typeface="Montserrat"/>
              <a:sym typeface="Montserrat"/>
            </a:endParaRPr>
          </a:p>
          <a:p>
            <a:pPr marL="0" lvl="0" indent="0" algn="l" rtl="0">
              <a:spcBef>
                <a:spcPts val="0"/>
              </a:spcBef>
              <a:spcAft>
                <a:spcPts val="0"/>
              </a:spcAft>
              <a:buNone/>
            </a:pPr>
            <a:endParaRPr sz="8000">
              <a:solidFill>
                <a:schemeClr val="dk2"/>
              </a:solidFill>
              <a:latin typeface="Montserrat"/>
              <a:ea typeface="Montserrat"/>
              <a:cs typeface="Montserrat"/>
              <a:sym typeface="Montserrat"/>
            </a:endParaRPr>
          </a:p>
          <a:p>
            <a:pPr marL="0" lvl="0" indent="0" algn="l" rtl="0">
              <a:spcBef>
                <a:spcPts val="0"/>
              </a:spcBef>
              <a:spcAft>
                <a:spcPts val="0"/>
              </a:spcAft>
              <a:buNone/>
            </a:pPr>
            <a:r>
              <a:rPr lang="en-US" sz="8000">
                <a:solidFill>
                  <a:schemeClr val="dk2"/>
                </a:solidFill>
                <a:latin typeface="Montserrat"/>
                <a:ea typeface="Montserrat"/>
                <a:cs typeface="Montserrat"/>
                <a:sym typeface="Montserrat"/>
              </a:rPr>
              <a:t>Look at apps as Full time employee</a:t>
            </a:r>
            <a:endParaRPr sz="8000">
              <a:solidFill>
                <a:schemeClr val="dk2"/>
              </a:solidFill>
              <a:latin typeface="Montserrat"/>
              <a:ea typeface="Montserrat"/>
              <a:cs typeface="Montserrat"/>
              <a:sym typeface="Montserrat"/>
            </a:endParaRPr>
          </a:p>
          <a:p>
            <a:pPr marL="0" lvl="0" indent="0" algn="l" rtl="0">
              <a:spcBef>
                <a:spcPts val="0"/>
              </a:spcBef>
              <a:spcAft>
                <a:spcPts val="0"/>
              </a:spcAft>
              <a:buNone/>
            </a:pPr>
            <a:endParaRPr sz="8000">
              <a:solidFill>
                <a:schemeClr val="dk2"/>
              </a:solidFill>
              <a:latin typeface="Montserrat"/>
              <a:ea typeface="Montserrat"/>
              <a:cs typeface="Montserrat"/>
              <a:sym typeface="Montserrat"/>
            </a:endParaRPr>
          </a:p>
          <a:p>
            <a:pPr marL="0" lvl="0" indent="0" algn="l" rtl="0">
              <a:spcBef>
                <a:spcPts val="0"/>
              </a:spcBef>
              <a:spcAft>
                <a:spcPts val="0"/>
              </a:spcAft>
              <a:buNone/>
            </a:pPr>
            <a:r>
              <a:rPr lang="en-US" sz="8000">
                <a:solidFill>
                  <a:schemeClr val="dk2"/>
                </a:solidFill>
                <a:latin typeface="Montserrat"/>
                <a:ea typeface="Montserrat"/>
                <a:cs typeface="Montserrat"/>
                <a:sym typeface="Montserrat"/>
              </a:rPr>
              <a:t>+ Pick platforms</a:t>
            </a:r>
            <a:endParaRPr sz="8000">
              <a:solidFill>
                <a:schemeClr val="dk2"/>
              </a:solidFill>
              <a:latin typeface="Montserrat"/>
              <a:ea typeface="Montserrat"/>
              <a:cs typeface="Montserrat"/>
              <a:sym typeface="Montserrat"/>
            </a:endParaRPr>
          </a:p>
          <a:p>
            <a:pPr marL="0" lvl="0" indent="0" algn="l" rtl="0">
              <a:spcBef>
                <a:spcPts val="0"/>
              </a:spcBef>
              <a:spcAft>
                <a:spcPts val="0"/>
              </a:spcAft>
              <a:buNone/>
            </a:pPr>
            <a:endParaRPr sz="8000" b="1">
              <a:solidFill>
                <a:schemeClr val="dk1"/>
              </a:solidFill>
              <a:latin typeface="Montserrat"/>
              <a:ea typeface="Montserrat"/>
              <a:cs typeface="Montserrat"/>
              <a:sym typeface="Montserrat"/>
            </a:endParaRPr>
          </a:p>
          <a:p>
            <a:pPr marL="0" lvl="0" indent="0" algn="l" rtl="0">
              <a:spcBef>
                <a:spcPts val="0"/>
              </a:spcBef>
              <a:spcAft>
                <a:spcPts val="0"/>
              </a:spcAft>
              <a:buNone/>
            </a:pPr>
            <a:endParaRPr sz="8000" b="1">
              <a:solidFill>
                <a:schemeClr val="dk1"/>
              </a:solidFill>
              <a:latin typeface="Montserrat"/>
              <a:ea typeface="Montserrat"/>
              <a:cs typeface="Montserrat"/>
              <a:sym typeface="Montserra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82"/>
        <p:cNvGrpSpPr/>
        <p:nvPr/>
      </p:nvGrpSpPr>
      <p:grpSpPr>
        <a:xfrm>
          <a:off x="0" y="0"/>
          <a:ext cx="0" cy="0"/>
          <a:chOff x="0" y="0"/>
          <a:chExt cx="0" cy="0"/>
        </a:xfrm>
      </p:grpSpPr>
      <p:pic>
        <p:nvPicPr>
          <p:cNvPr id="583" name="Google Shape;583;p61"/>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584" name="Google Shape;584;p61"/>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585" name="Google Shape;585;p61"/>
          <p:cNvSpPr txBox="1"/>
          <p:nvPr/>
        </p:nvSpPr>
        <p:spPr>
          <a:xfrm>
            <a:off x="2078687" y="17343168"/>
            <a:ext cx="14781900" cy="1285200"/>
          </a:xfrm>
          <a:prstGeom prst="rect">
            <a:avLst/>
          </a:prstGeom>
          <a:noFill/>
          <a:ln>
            <a:noFill/>
          </a:ln>
        </p:spPr>
        <p:txBody>
          <a:bodyPr spcFirstLastPara="1" wrap="square" lIns="346675" tIns="346675" rIns="346675" bIns="346675" anchor="t" anchorCtr="0">
            <a:spAutoFit/>
          </a:bodyPr>
          <a:lstStyle/>
          <a:p>
            <a:pPr marL="0" lvl="0" indent="0" algn="l" rtl="0">
              <a:spcBef>
                <a:spcPts val="0"/>
              </a:spcBef>
              <a:spcAft>
                <a:spcPts val="0"/>
              </a:spcAft>
              <a:buNone/>
            </a:pPr>
            <a:r>
              <a:rPr lang="en-US" sz="3800">
                <a:latin typeface="Montserrat"/>
                <a:ea typeface="Montserrat"/>
                <a:cs typeface="Montserrat"/>
                <a:sym typeface="Montserrat"/>
              </a:rPr>
              <a:t>Source: Practice Ignition</a:t>
            </a:r>
            <a:endParaRPr sz="3800">
              <a:latin typeface="Montserrat"/>
              <a:ea typeface="Montserrat"/>
              <a:cs typeface="Montserrat"/>
              <a:sym typeface="Montserrat"/>
            </a:endParaRPr>
          </a:p>
        </p:txBody>
      </p:sp>
      <p:pic>
        <p:nvPicPr>
          <p:cNvPr id="586" name="Google Shape;586;p61"/>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587" name="Google Shape;587;p61"/>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588" name="Google Shape;588;p61"/>
          <p:cNvSpPr txBox="1"/>
          <p:nvPr/>
        </p:nvSpPr>
        <p:spPr>
          <a:xfrm>
            <a:off x="2894025" y="1115550"/>
            <a:ext cx="28287300" cy="740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8000" b="1">
                <a:solidFill>
                  <a:schemeClr val="dk2"/>
                </a:solidFill>
                <a:latin typeface="Montserrat"/>
                <a:ea typeface="Montserrat"/>
                <a:cs typeface="Montserrat"/>
                <a:sym typeface="Montserrat"/>
              </a:rPr>
              <a:t>Create</a:t>
            </a:r>
            <a:r>
              <a:rPr lang="en-US" sz="8000" b="1" i="0" u="none" strike="noStrike" cap="none">
                <a:solidFill>
                  <a:schemeClr val="dk2"/>
                </a:solidFill>
                <a:latin typeface="Montserrat"/>
                <a:ea typeface="Montserrat"/>
                <a:cs typeface="Montserrat"/>
                <a:sym typeface="Montserrat"/>
              </a:rPr>
              <a:t> your own Workflow Process Map!</a:t>
            </a:r>
            <a:endParaRPr sz="8000" b="1" i="0" u="none" strike="noStrike" cap="none">
              <a:solidFill>
                <a:schemeClr val="dk2"/>
              </a:solidFill>
              <a:latin typeface="Montserrat"/>
              <a:ea typeface="Montserrat"/>
              <a:cs typeface="Montserrat"/>
              <a:sym typeface="Montserrat"/>
            </a:endParaRPr>
          </a:p>
        </p:txBody>
      </p:sp>
      <p:pic>
        <p:nvPicPr>
          <p:cNvPr id="589" name="Google Shape;589;p61">
            <a:hlinkClick r:id="rId4"/>
          </p:cNvPr>
          <p:cNvPicPr preferRelativeResize="0"/>
          <p:nvPr/>
        </p:nvPicPr>
        <p:blipFill rotWithShape="1">
          <a:blip r:embed="rId5">
            <a:alphaModFix/>
          </a:blip>
          <a:srcRect/>
          <a:stretch/>
        </p:blipFill>
        <p:spPr>
          <a:xfrm>
            <a:off x="2706400" y="3552349"/>
            <a:ext cx="27809974" cy="113006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45"/>
        <p:cNvGrpSpPr/>
        <p:nvPr/>
      </p:nvGrpSpPr>
      <p:grpSpPr>
        <a:xfrm>
          <a:off x="0" y="0"/>
          <a:ext cx="0" cy="0"/>
          <a:chOff x="0" y="0"/>
          <a:chExt cx="0" cy="0"/>
        </a:xfrm>
      </p:grpSpPr>
      <p:pic>
        <p:nvPicPr>
          <p:cNvPr id="146" name="Google Shape;146;p26"/>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147" name="Google Shape;147;p26"/>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148" name="Google Shape;148;p26"/>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149" name="Google Shape;149;p26"/>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150" name="Google Shape;150;p26"/>
          <p:cNvSpPr txBox="1"/>
          <p:nvPr/>
        </p:nvSpPr>
        <p:spPr>
          <a:xfrm>
            <a:off x="3282925" y="12285800"/>
            <a:ext cx="17118600" cy="17238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50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Process Automation</a:t>
            </a:r>
            <a:r>
              <a:rPr lang="en-US" sz="20000" b="1">
                <a:solidFill>
                  <a:schemeClr val="dk2"/>
                </a:solidFill>
                <a:latin typeface="Montserrat"/>
                <a:ea typeface="Montserrat"/>
                <a:cs typeface="Montserrat"/>
                <a:sym typeface="Montserrat"/>
              </a:rPr>
              <a:t> </a:t>
            </a:r>
            <a:endParaRPr sz="20000" b="1">
              <a:solidFill>
                <a:schemeClr val="dk2"/>
              </a:solidFill>
              <a:latin typeface="Montserrat"/>
              <a:ea typeface="Montserrat"/>
              <a:cs typeface="Montserrat"/>
              <a:sym typeface="Montserrat"/>
            </a:endParaRPr>
          </a:p>
        </p:txBody>
      </p:sp>
      <p:sp>
        <p:nvSpPr>
          <p:cNvPr id="151" name="Google Shape;151;p26"/>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5400">
                <a:solidFill>
                  <a:schemeClr val="dk2"/>
                </a:solidFill>
                <a:latin typeface="Montserrat"/>
                <a:ea typeface="Montserrat"/>
                <a:cs typeface="Montserrat"/>
                <a:sym typeface="Montserrat"/>
              </a:rPr>
              <a:t>01.</a:t>
            </a:r>
            <a:endParaRPr sz="5400">
              <a:solidFill>
                <a:schemeClr val="dk2"/>
              </a:solidFill>
              <a:latin typeface="Montserrat"/>
              <a:ea typeface="Montserrat"/>
              <a:cs typeface="Montserrat"/>
              <a:sym typeface="Montserrat"/>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94"/>
        <p:cNvGrpSpPr/>
        <p:nvPr/>
      </p:nvGrpSpPr>
      <p:grpSpPr>
        <a:xfrm>
          <a:off x="0" y="0"/>
          <a:ext cx="0" cy="0"/>
          <a:chOff x="0" y="0"/>
          <a:chExt cx="0" cy="0"/>
        </a:xfrm>
      </p:grpSpPr>
      <p:pic>
        <p:nvPicPr>
          <p:cNvPr id="595" name="Google Shape;595;p62"/>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596" name="Google Shape;596;p62"/>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597" name="Google Shape;597;p62"/>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598" name="Google Shape;598;p62"/>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599" name="Google Shape;599;p62"/>
          <p:cNvSpPr txBox="1"/>
          <p:nvPr/>
        </p:nvSpPr>
        <p:spPr>
          <a:xfrm>
            <a:off x="3321025" y="11964700"/>
            <a:ext cx="25639200" cy="17238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100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Some grains of my thoughts</a:t>
            </a:r>
            <a:endParaRPr sz="20000" b="1">
              <a:solidFill>
                <a:schemeClr val="dk2"/>
              </a:solidFill>
              <a:latin typeface="Montserrat"/>
              <a:ea typeface="Montserrat"/>
              <a:cs typeface="Montserrat"/>
              <a:sym typeface="Montserrat"/>
            </a:endParaRPr>
          </a:p>
        </p:txBody>
      </p:sp>
      <p:sp>
        <p:nvSpPr>
          <p:cNvPr id="600" name="Google Shape;600;p62"/>
          <p:cNvSpPr txBox="1"/>
          <p:nvPr/>
        </p:nvSpPr>
        <p:spPr>
          <a:xfrm>
            <a:off x="3883925"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5400">
                <a:solidFill>
                  <a:schemeClr val="dk2"/>
                </a:solidFill>
                <a:latin typeface="Montserrat"/>
                <a:ea typeface="Montserrat"/>
                <a:cs typeface="Montserrat"/>
                <a:sym typeface="Montserrat"/>
              </a:rPr>
              <a:t>08.</a:t>
            </a:r>
            <a:endParaRPr sz="5400">
              <a:solidFill>
                <a:schemeClr val="dk2"/>
              </a:solidFill>
              <a:latin typeface="Montserrat"/>
              <a:ea typeface="Montserrat"/>
              <a:cs typeface="Montserrat"/>
              <a:sym typeface="Montserra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605"/>
        <p:cNvGrpSpPr/>
        <p:nvPr/>
      </p:nvGrpSpPr>
      <p:grpSpPr>
        <a:xfrm>
          <a:off x="0" y="0"/>
          <a:ext cx="0" cy="0"/>
          <a:chOff x="0" y="0"/>
          <a:chExt cx="0" cy="0"/>
        </a:xfrm>
      </p:grpSpPr>
      <p:pic>
        <p:nvPicPr>
          <p:cNvPr id="606" name="Google Shape;606;p63"/>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607" name="Google Shape;607;p63"/>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608" name="Google Shape;608;p63"/>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609" name="Google Shape;609;p63"/>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610" name="Google Shape;610;p63"/>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5400">
              <a:solidFill>
                <a:schemeClr val="dk2"/>
              </a:solidFill>
              <a:latin typeface="Montserrat"/>
              <a:ea typeface="Montserrat"/>
              <a:cs typeface="Montserrat"/>
              <a:sym typeface="Montserrat"/>
            </a:endParaRPr>
          </a:p>
        </p:txBody>
      </p:sp>
      <p:sp>
        <p:nvSpPr>
          <p:cNvPr id="611" name="Google Shape;611;p63"/>
          <p:cNvSpPr txBox="1"/>
          <p:nvPr/>
        </p:nvSpPr>
        <p:spPr>
          <a:xfrm>
            <a:off x="3669875" y="1904550"/>
            <a:ext cx="26470800" cy="15634800"/>
          </a:xfrm>
          <a:prstGeom prst="rect">
            <a:avLst/>
          </a:prstGeom>
          <a:noFill/>
          <a:ln>
            <a:noFill/>
          </a:ln>
        </p:spPr>
        <p:txBody>
          <a:bodyPr spcFirstLastPara="1" wrap="square" lIns="91425" tIns="91425" rIns="91425" bIns="91425" anchor="t" anchorCtr="0">
            <a:spAutoFit/>
          </a:bodyPr>
          <a:lstStyle/>
          <a:p>
            <a:pPr marL="457200" lvl="0" indent="-577850" algn="just" rtl="0">
              <a:lnSpc>
                <a:spcPct val="115000"/>
              </a:lnSpc>
              <a:spcBef>
                <a:spcPts val="0"/>
              </a:spcBef>
              <a:spcAft>
                <a:spcPts val="0"/>
              </a:spcAft>
              <a:buClr>
                <a:schemeClr val="dk2"/>
              </a:buClr>
              <a:buSzPts val="5500"/>
              <a:buFont typeface="Montserrat"/>
              <a:buChar char="●"/>
            </a:pPr>
            <a:r>
              <a:rPr lang="en-US" sz="5500">
                <a:solidFill>
                  <a:schemeClr val="dk2"/>
                </a:solidFill>
                <a:highlight>
                  <a:schemeClr val="lt2"/>
                </a:highlight>
                <a:latin typeface="Montserrat"/>
                <a:ea typeface="Montserrat"/>
                <a:cs typeface="Montserrat"/>
                <a:sym typeface="Montserrat"/>
              </a:rPr>
              <a:t>If you don't have your own intellect, artificial intelligence will hardly help...</a:t>
            </a:r>
            <a:endParaRPr sz="5500">
              <a:solidFill>
                <a:schemeClr val="dk2"/>
              </a:solidFill>
              <a:highlight>
                <a:schemeClr val="lt2"/>
              </a:highlight>
              <a:latin typeface="Montserrat"/>
              <a:ea typeface="Montserrat"/>
              <a:cs typeface="Montserrat"/>
              <a:sym typeface="Montserrat"/>
            </a:endParaRPr>
          </a:p>
          <a:p>
            <a:pPr marL="457200" lvl="0" indent="0" algn="just" rtl="0">
              <a:lnSpc>
                <a:spcPct val="115000"/>
              </a:lnSpc>
              <a:spcBef>
                <a:spcPts val="0"/>
              </a:spcBef>
              <a:spcAft>
                <a:spcPts val="0"/>
              </a:spcAft>
              <a:buNone/>
            </a:pPr>
            <a:endParaRPr sz="5500">
              <a:solidFill>
                <a:schemeClr val="dk2"/>
              </a:solidFill>
              <a:highlight>
                <a:schemeClr val="lt2"/>
              </a:highlight>
              <a:latin typeface="Montserrat"/>
              <a:ea typeface="Montserrat"/>
              <a:cs typeface="Montserrat"/>
              <a:sym typeface="Montserrat"/>
            </a:endParaRPr>
          </a:p>
          <a:p>
            <a:pPr marL="457200" lvl="0" indent="-577850" algn="just" rtl="0">
              <a:lnSpc>
                <a:spcPct val="115000"/>
              </a:lnSpc>
              <a:spcBef>
                <a:spcPts val="0"/>
              </a:spcBef>
              <a:spcAft>
                <a:spcPts val="0"/>
              </a:spcAft>
              <a:buClr>
                <a:schemeClr val="dk2"/>
              </a:buClr>
              <a:buSzPts val="5500"/>
              <a:buFont typeface="Montserrat"/>
              <a:buChar char="●"/>
            </a:pPr>
            <a:r>
              <a:rPr lang="en-US" sz="5500">
                <a:solidFill>
                  <a:schemeClr val="dk2"/>
                </a:solidFill>
                <a:highlight>
                  <a:schemeClr val="lt2"/>
                </a:highlight>
                <a:latin typeface="Montserrat"/>
                <a:ea typeface="Montserrat"/>
                <a:cs typeface="Montserrat"/>
                <a:sym typeface="Montserrat"/>
              </a:rPr>
              <a:t>A computer can learn from data, but human wisdom comes from experience - together they make an excellent team.</a:t>
            </a:r>
            <a:endParaRPr sz="5500">
              <a:solidFill>
                <a:schemeClr val="dk2"/>
              </a:solidFill>
              <a:highlight>
                <a:schemeClr val="lt2"/>
              </a:highlight>
              <a:latin typeface="Montserrat"/>
              <a:ea typeface="Montserrat"/>
              <a:cs typeface="Montserrat"/>
              <a:sym typeface="Montserrat"/>
            </a:endParaRPr>
          </a:p>
          <a:p>
            <a:pPr marL="457200" lvl="0" indent="0" algn="just" rtl="0">
              <a:lnSpc>
                <a:spcPct val="115000"/>
              </a:lnSpc>
              <a:spcBef>
                <a:spcPts val="0"/>
              </a:spcBef>
              <a:spcAft>
                <a:spcPts val="0"/>
              </a:spcAft>
              <a:buNone/>
            </a:pPr>
            <a:endParaRPr sz="5500">
              <a:solidFill>
                <a:schemeClr val="dk2"/>
              </a:solidFill>
              <a:highlight>
                <a:schemeClr val="lt2"/>
              </a:highlight>
              <a:latin typeface="Montserrat"/>
              <a:ea typeface="Montserrat"/>
              <a:cs typeface="Montserrat"/>
              <a:sym typeface="Montserrat"/>
            </a:endParaRPr>
          </a:p>
          <a:p>
            <a:pPr marL="457200" lvl="0" indent="-577850" algn="just" rtl="0">
              <a:lnSpc>
                <a:spcPct val="115000"/>
              </a:lnSpc>
              <a:spcBef>
                <a:spcPts val="0"/>
              </a:spcBef>
              <a:spcAft>
                <a:spcPts val="0"/>
              </a:spcAft>
              <a:buClr>
                <a:schemeClr val="dk2"/>
              </a:buClr>
              <a:buSzPts val="5500"/>
              <a:buFont typeface="Montserrat"/>
              <a:buChar char="●"/>
            </a:pPr>
            <a:r>
              <a:rPr lang="en-US" sz="5500">
                <a:solidFill>
                  <a:schemeClr val="dk2"/>
                </a:solidFill>
                <a:highlight>
                  <a:schemeClr val="lt2"/>
                </a:highlight>
                <a:latin typeface="Montserrat"/>
                <a:ea typeface="Montserrat"/>
                <a:cs typeface="Montserrat"/>
                <a:sym typeface="Montserrat"/>
              </a:rPr>
              <a:t>Artificial intelligence is like a game of chess - for skilled players it is a powerful ally, but for those who don't know the rules, it's just a beautiful decoration.</a:t>
            </a:r>
            <a:endParaRPr sz="5500">
              <a:solidFill>
                <a:schemeClr val="dk2"/>
              </a:solidFill>
              <a:highlight>
                <a:schemeClr val="lt2"/>
              </a:highlight>
              <a:latin typeface="Montserrat"/>
              <a:ea typeface="Montserrat"/>
              <a:cs typeface="Montserrat"/>
              <a:sym typeface="Montserrat"/>
            </a:endParaRPr>
          </a:p>
          <a:p>
            <a:pPr marL="457200" lvl="0" indent="0" algn="just" rtl="0">
              <a:lnSpc>
                <a:spcPct val="115000"/>
              </a:lnSpc>
              <a:spcBef>
                <a:spcPts val="0"/>
              </a:spcBef>
              <a:spcAft>
                <a:spcPts val="0"/>
              </a:spcAft>
              <a:buNone/>
            </a:pPr>
            <a:endParaRPr sz="5500">
              <a:solidFill>
                <a:schemeClr val="dk2"/>
              </a:solidFill>
              <a:highlight>
                <a:schemeClr val="lt2"/>
              </a:highlight>
              <a:latin typeface="Montserrat"/>
              <a:ea typeface="Montserrat"/>
              <a:cs typeface="Montserrat"/>
              <a:sym typeface="Montserrat"/>
            </a:endParaRPr>
          </a:p>
          <a:p>
            <a:pPr marL="457200" lvl="0" indent="-577850" algn="just" rtl="0">
              <a:lnSpc>
                <a:spcPct val="115000"/>
              </a:lnSpc>
              <a:spcBef>
                <a:spcPts val="0"/>
              </a:spcBef>
              <a:spcAft>
                <a:spcPts val="0"/>
              </a:spcAft>
              <a:buClr>
                <a:schemeClr val="dk2"/>
              </a:buClr>
              <a:buSzPts val="5500"/>
              <a:buFont typeface="Montserrat"/>
              <a:buChar char="●"/>
            </a:pPr>
            <a:r>
              <a:rPr lang="en-US" sz="5500">
                <a:solidFill>
                  <a:schemeClr val="dk2"/>
                </a:solidFill>
                <a:highlight>
                  <a:schemeClr val="lt2"/>
                </a:highlight>
                <a:latin typeface="Montserrat"/>
                <a:ea typeface="Montserrat"/>
                <a:cs typeface="Montserrat"/>
                <a:sym typeface="Montserrat"/>
              </a:rPr>
              <a:t>Just like an instrument in the hands of a musician, so artificial intelligence in the human mind can create miracles or cause chaos.</a:t>
            </a:r>
            <a:endParaRPr sz="5500">
              <a:solidFill>
                <a:schemeClr val="dk2"/>
              </a:solidFill>
              <a:highlight>
                <a:schemeClr val="lt2"/>
              </a:highlight>
              <a:latin typeface="Montserrat"/>
              <a:ea typeface="Montserrat"/>
              <a:cs typeface="Montserrat"/>
              <a:sym typeface="Montserrat"/>
            </a:endParaRPr>
          </a:p>
          <a:p>
            <a:pPr marL="457200" lvl="0" indent="0" algn="just" rtl="0">
              <a:lnSpc>
                <a:spcPct val="115000"/>
              </a:lnSpc>
              <a:spcBef>
                <a:spcPts val="0"/>
              </a:spcBef>
              <a:spcAft>
                <a:spcPts val="0"/>
              </a:spcAft>
              <a:buNone/>
            </a:pPr>
            <a:endParaRPr sz="5500">
              <a:solidFill>
                <a:schemeClr val="dk2"/>
              </a:solidFill>
              <a:highlight>
                <a:schemeClr val="lt2"/>
              </a:highlight>
              <a:latin typeface="Montserrat"/>
              <a:ea typeface="Montserrat"/>
              <a:cs typeface="Montserrat"/>
              <a:sym typeface="Montserrat"/>
            </a:endParaRPr>
          </a:p>
          <a:p>
            <a:pPr marL="457200" lvl="0" indent="-577850" algn="just" rtl="0">
              <a:lnSpc>
                <a:spcPct val="115000"/>
              </a:lnSpc>
              <a:spcBef>
                <a:spcPts val="0"/>
              </a:spcBef>
              <a:spcAft>
                <a:spcPts val="0"/>
              </a:spcAft>
              <a:buClr>
                <a:schemeClr val="dk2"/>
              </a:buClr>
              <a:buSzPts val="5500"/>
              <a:buFont typeface="Montserrat"/>
              <a:buChar char="●"/>
            </a:pPr>
            <a:r>
              <a:rPr lang="en-US" sz="5500">
                <a:solidFill>
                  <a:schemeClr val="dk2"/>
                </a:solidFill>
                <a:highlight>
                  <a:schemeClr val="lt2"/>
                </a:highlight>
                <a:latin typeface="Montserrat"/>
                <a:ea typeface="Montserrat"/>
                <a:cs typeface="Montserrat"/>
                <a:sym typeface="Montserrat"/>
              </a:rPr>
              <a:t>Technology is developing rapidly, but human imagination will always be what makes artificial intelligence sing.</a:t>
            </a:r>
            <a:endParaRPr sz="5500">
              <a:solidFill>
                <a:schemeClr val="dk2"/>
              </a:solidFill>
              <a:highlight>
                <a:schemeClr val="lt2"/>
              </a:highlight>
              <a:latin typeface="Montserrat"/>
              <a:ea typeface="Montserrat"/>
              <a:cs typeface="Montserrat"/>
              <a:sym typeface="Montserrat"/>
            </a:endParaRPr>
          </a:p>
          <a:p>
            <a:pPr marL="457200" lvl="0" indent="0" algn="just" rtl="0">
              <a:lnSpc>
                <a:spcPct val="115000"/>
              </a:lnSpc>
              <a:spcBef>
                <a:spcPts val="0"/>
              </a:spcBef>
              <a:spcAft>
                <a:spcPts val="0"/>
              </a:spcAft>
              <a:buNone/>
            </a:pPr>
            <a:endParaRPr sz="5500">
              <a:solidFill>
                <a:schemeClr val="dk2"/>
              </a:solidFill>
              <a:highlight>
                <a:schemeClr val="lt2"/>
              </a:highlight>
              <a:latin typeface="Montserrat"/>
              <a:ea typeface="Montserrat"/>
              <a:cs typeface="Montserrat"/>
              <a:sym typeface="Montserrat"/>
            </a:endParaRPr>
          </a:p>
          <a:p>
            <a:pPr marL="0" lvl="0" indent="0" algn="just" rtl="0">
              <a:lnSpc>
                <a:spcPct val="115000"/>
              </a:lnSpc>
              <a:spcBef>
                <a:spcPts val="0"/>
              </a:spcBef>
              <a:spcAft>
                <a:spcPts val="0"/>
              </a:spcAft>
              <a:buNone/>
            </a:pPr>
            <a:endParaRPr sz="5500">
              <a:solidFill>
                <a:schemeClr val="dk2"/>
              </a:solidFill>
              <a:highlight>
                <a:schemeClr val="lt2"/>
              </a:highlight>
              <a:latin typeface="Montserrat"/>
              <a:ea typeface="Montserrat"/>
              <a:cs typeface="Montserrat"/>
              <a:sym typeface="Montserra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616"/>
        <p:cNvGrpSpPr/>
        <p:nvPr/>
      </p:nvGrpSpPr>
      <p:grpSpPr>
        <a:xfrm>
          <a:off x="0" y="0"/>
          <a:ext cx="0" cy="0"/>
          <a:chOff x="0" y="0"/>
          <a:chExt cx="0" cy="0"/>
        </a:xfrm>
      </p:grpSpPr>
      <p:sp>
        <p:nvSpPr>
          <p:cNvPr id="617" name="Google Shape;617;p64"/>
          <p:cNvSpPr txBox="1">
            <a:spLocks noGrp="1"/>
          </p:cNvSpPr>
          <p:nvPr>
            <p:ph type="ctrTitle"/>
          </p:nvPr>
        </p:nvSpPr>
        <p:spPr>
          <a:xfrm>
            <a:off x="2531575" y="5658920"/>
            <a:ext cx="17356500" cy="1879200"/>
          </a:xfrm>
          <a:prstGeom prst="rect">
            <a:avLst/>
          </a:prstGeom>
          <a:noFill/>
          <a:ln>
            <a:noFill/>
          </a:ln>
        </p:spPr>
        <p:txBody>
          <a:bodyPr spcFirstLastPara="1" wrap="square" lIns="359950" tIns="359950" rIns="359950" bIns="251975" anchor="t" anchorCtr="0">
            <a:noAutofit/>
          </a:bodyPr>
          <a:lstStyle/>
          <a:p>
            <a:pPr marL="0" lvl="0" indent="0" algn="l" rtl="0">
              <a:lnSpc>
                <a:spcPct val="90000"/>
              </a:lnSpc>
              <a:spcBef>
                <a:spcPts val="0"/>
              </a:spcBef>
              <a:spcAft>
                <a:spcPts val="0"/>
              </a:spcAft>
              <a:buClr>
                <a:schemeClr val="dk1"/>
              </a:buClr>
              <a:buSzPts val="1100"/>
              <a:buFont typeface="Arial"/>
              <a:buNone/>
            </a:pPr>
            <a:r>
              <a:rPr lang="en-US" sz="9500">
                <a:solidFill>
                  <a:schemeClr val="dk2"/>
                </a:solidFill>
                <a:latin typeface="Montserrat"/>
                <a:ea typeface="Montserrat"/>
                <a:cs typeface="Montserrat"/>
                <a:sym typeface="Montserrat"/>
              </a:rPr>
              <a:t>Follow me! </a:t>
            </a:r>
            <a:endParaRPr sz="9500">
              <a:solidFill>
                <a:schemeClr val="dk2"/>
              </a:solidFill>
              <a:latin typeface="Montserrat"/>
              <a:ea typeface="Montserrat"/>
              <a:cs typeface="Montserrat"/>
              <a:sym typeface="Montserrat"/>
            </a:endParaRPr>
          </a:p>
        </p:txBody>
      </p:sp>
      <p:sp>
        <p:nvSpPr>
          <p:cNvPr id="618" name="Google Shape;618;p64"/>
          <p:cNvSpPr txBox="1"/>
          <p:nvPr/>
        </p:nvSpPr>
        <p:spPr>
          <a:xfrm>
            <a:off x="2531565" y="15470618"/>
            <a:ext cx="26005500" cy="1522200"/>
          </a:xfrm>
          <a:prstGeom prst="rect">
            <a:avLst/>
          </a:prstGeom>
          <a:noFill/>
          <a:ln>
            <a:noFill/>
          </a:ln>
        </p:spPr>
        <p:txBody>
          <a:bodyPr spcFirstLastPara="1" wrap="square" lIns="359950" tIns="45700" rIns="91375" bIns="45700" anchor="ctr" anchorCtr="0">
            <a:normAutofit fontScale="92500" lnSpcReduction="20000"/>
          </a:bodyPr>
          <a:lstStyle/>
          <a:p>
            <a:pPr marL="0" marR="0" lvl="0" indent="0" algn="l" rtl="0">
              <a:lnSpc>
                <a:spcPct val="90000"/>
              </a:lnSpc>
              <a:spcBef>
                <a:spcPts val="0"/>
              </a:spcBef>
              <a:spcAft>
                <a:spcPts val="0"/>
              </a:spcAft>
              <a:buClr>
                <a:schemeClr val="dk1"/>
              </a:buClr>
              <a:buSzPct val="106521"/>
              <a:buFont typeface="Arial"/>
              <a:buNone/>
            </a:pPr>
            <a:r>
              <a:rPr lang="en-US" sz="4600" b="0" i="0" u="sng" strike="noStrike" cap="none">
                <a:solidFill>
                  <a:schemeClr val="hlink"/>
                </a:solidFill>
                <a:latin typeface="Montserrat"/>
                <a:ea typeface="Montserrat"/>
                <a:cs typeface="Montserrat"/>
                <a:sym typeface="Montserrat"/>
                <a:hlinkClick r:id="rId3"/>
              </a:rPr>
              <a:t>https://www.ilzepalmbaha.com/</a:t>
            </a:r>
            <a:r>
              <a:rPr lang="en-US" sz="4600" b="0" i="0" u="none" strike="noStrike" cap="none">
                <a:solidFill>
                  <a:srgbClr val="535353"/>
                </a:solidFill>
                <a:latin typeface="Montserrat"/>
                <a:ea typeface="Montserrat"/>
                <a:cs typeface="Montserrat"/>
                <a:sym typeface="Montserrat"/>
              </a:rPr>
              <a:t> </a:t>
            </a:r>
            <a:endParaRPr sz="4600" b="0" i="0" u="none" strike="noStrike" cap="none">
              <a:solidFill>
                <a:srgbClr val="535353"/>
              </a:solidFill>
              <a:latin typeface="Montserrat"/>
              <a:ea typeface="Montserrat"/>
              <a:cs typeface="Montserrat"/>
              <a:sym typeface="Montserrat"/>
            </a:endParaRPr>
          </a:p>
          <a:p>
            <a:pPr marL="0" marR="0" lvl="0" indent="0" algn="l" rtl="0">
              <a:lnSpc>
                <a:spcPct val="90000"/>
              </a:lnSpc>
              <a:spcBef>
                <a:spcPts val="0"/>
              </a:spcBef>
              <a:spcAft>
                <a:spcPts val="0"/>
              </a:spcAft>
              <a:buClr>
                <a:schemeClr val="dk1"/>
              </a:buClr>
              <a:buSzPct val="106521"/>
              <a:buFont typeface="Arial"/>
              <a:buNone/>
            </a:pPr>
            <a:endParaRPr sz="4600" b="0" i="0" u="none" strike="noStrike" cap="none">
              <a:solidFill>
                <a:srgbClr val="535353"/>
              </a:solidFill>
              <a:latin typeface="Montserrat"/>
              <a:ea typeface="Montserrat"/>
              <a:cs typeface="Montserrat"/>
              <a:sym typeface="Montserrat"/>
            </a:endParaRPr>
          </a:p>
          <a:p>
            <a:pPr marL="0" marR="0" lvl="0" indent="0" algn="l" rtl="0">
              <a:lnSpc>
                <a:spcPct val="90000"/>
              </a:lnSpc>
              <a:spcBef>
                <a:spcPts val="0"/>
              </a:spcBef>
              <a:spcAft>
                <a:spcPts val="0"/>
              </a:spcAft>
              <a:buClr>
                <a:schemeClr val="dk1"/>
              </a:buClr>
              <a:buSzPct val="106521"/>
              <a:buFont typeface="Arial"/>
              <a:buNone/>
            </a:pPr>
            <a:r>
              <a:rPr lang="en-US" sz="4600" u="sng">
                <a:solidFill>
                  <a:schemeClr val="hlink"/>
                </a:solidFill>
                <a:latin typeface="Montserrat"/>
                <a:ea typeface="Montserrat"/>
                <a:cs typeface="Montserrat"/>
                <a:sym typeface="Montserrat"/>
                <a:hlinkClick r:id="rId4"/>
              </a:rPr>
              <a:t>ilze@ilzepalmbaha.com</a:t>
            </a:r>
            <a:r>
              <a:rPr lang="en-US" sz="4600">
                <a:solidFill>
                  <a:srgbClr val="535353"/>
                </a:solidFill>
                <a:latin typeface="Montserrat"/>
                <a:ea typeface="Montserrat"/>
                <a:cs typeface="Montserrat"/>
                <a:sym typeface="Montserrat"/>
              </a:rPr>
              <a:t> </a:t>
            </a:r>
            <a:r>
              <a:rPr lang="en-US" sz="4600" b="0" i="0" u="none" strike="noStrike" cap="none">
                <a:solidFill>
                  <a:srgbClr val="535353"/>
                </a:solidFill>
                <a:latin typeface="Montserrat"/>
                <a:ea typeface="Montserrat"/>
                <a:cs typeface="Montserrat"/>
                <a:sym typeface="Montserrat"/>
              </a:rPr>
              <a:t> </a:t>
            </a:r>
            <a:endParaRPr sz="4600" b="0" i="0" u="none" strike="noStrike" cap="none">
              <a:solidFill>
                <a:srgbClr val="535353"/>
              </a:solidFill>
              <a:latin typeface="Montserrat"/>
              <a:ea typeface="Montserrat"/>
              <a:cs typeface="Montserrat"/>
              <a:sym typeface="Montserrat"/>
            </a:endParaRPr>
          </a:p>
        </p:txBody>
      </p:sp>
      <p:pic>
        <p:nvPicPr>
          <p:cNvPr id="619" name="Google Shape;619;p64"/>
          <p:cNvPicPr preferRelativeResize="0"/>
          <p:nvPr/>
        </p:nvPicPr>
        <p:blipFill rotWithShape="1">
          <a:blip r:embed="rId5">
            <a:alphaModFix/>
          </a:blip>
          <a:srcRect/>
          <a:stretch/>
        </p:blipFill>
        <p:spPr>
          <a:xfrm>
            <a:off x="2894500" y="10259516"/>
            <a:ext cx="790963" cy="790945"/>
          </a:xfrm>
          <a:prstGeom prst="rect">
            <a:avLst/>
          </a:prstGeom>
          <a:noFill/>
          <a:ln>
            <a:noFill/>
          </a:ln>
        </p:spPr>
      </p:pic>
      <p:pic>
        <p:nvPicPr>
          <p:cNvPr id="620" name="Google Shape;620;p64"/>
          <p:cNvPicPr preferRelativeResize="0"/>
          <p:nvPr/>
        </p:nvPicPr>
        <p:blipFill rotWithShape="1">
          <a:blip r:embed="rId6">
            <a:alphaModFix/>
          </a:blip>
          <a:srcRect l="5821" t="7299" r="6243" b="3462"/>
          <a:stretch/>
        </p:blipFill>
        <p:spPr>
          <a:xfrm>
            <a:off x="2894502" y="11786642"/>
            <a:ext cx="790959" cy="802656"/>
          </a:xfrm>
          <a:prstGeom prst="rect">
            <a:avLst/>
          </a:prstGeom>
          <a:noFill/>
          <a:ln>
            <a:noFill/>
          </a:ln>
        </p:spPr>
      </p:pic>
      <p:pic>
        <p:nvPicPr>
          <p:cNvPr id="621" name="Google Shape;621;p64"/>
          <p:cNvPicPr preferRelativeResize="0"/>
          <p:nvPr/>
        </p:nvPicPr>
        <p:blipFill rotWithShape="1">
          <a:blip r:embed="rId7">
            <a:alphaModFix/>
          </a:blip>
          <a:srcRect/>
          <a:stretch/>
        </p:blipFill>
        <p:spPr>
          <a:xfrm>
            <a:off x="2894505" y="13325484"/>
            <a:ext cx="790959" cy="790939"/>
          </a:xfrm>
          <a:prstGeom prst="rect">
            <a:avLst/>
          </a:prstGeom>
          <a:noFill/>
          <a:ln>
            <a:noFill/>
          </a:ln>
        </p:spPr>
      </p:pic>
      <p:sp>
        <p:nvSpPr>
          <p:cNvPr id="622" name="Google Shape;622;p64"/>
          <p:cNvSpPr txBox="1"/>
          <p:nvPr/>
        </p:nvSpPr>
        <p:spPr>
          <a:xfrm>
            <a:off x="3882589" y="10037901"/>
            <a:ext cx="21081000" cy="1234200"/>
          </a:xfrm>
          <a:prstGeom prst="rect">
            <a:avLst/>
          </a:prstGeom>
          <a:noFill/>
          <a:ln>
            <a:noFill/>
          </a:ln>
        </p:spPr>
        <p:txBody>
          <a:bodyPr spcFirstLastPara="1" wrap="square" lIns="359950" tIns="45700" rIns="91375" bIns="45700" anchor="ctr" anchorCtr="0">
            <a:normAutofit/>
          </a:bodyPr>
          <a:lstStyle/>
          <a:p>
            <a:pPr marL="0" marR="0" lvl="0" indent="0" algn="l" rtl="0">
              <a:lnSpc>
                <a:spcPct val="90000"/>
              </a:lnSpc>
              <a:spcBef>
                <a:spcPts val="0"/>
              </a:spcBef>
              <a:spcAft>
                <a:spcPts val="0"/>
              </a:spcAft>
              <a:buClr>
                <a:schemeClr val="dk1"/>
              </a:buClr>
              <a:buSzPts val="4900"/>
              <a:buFont typeface="Arial"/>
              <a:buNone/>
            </a:pPr>
            <a:r>
              <a:rPr lang="en-US" sz="4600" b="0" i="0" u="none" strike="noStrike" cap="none">
                <a:solidFill>
                  <a:srgbClr val="535353"/>
                </a:solidFill>
                <a:latin typeface="Montserrat"/>
                <a:ea typeface="Montserrat"/>
                <a:cs typeface="Montserrat"/>
                <a:sym typeface="Montserrat"/>
              </a:rPr>
              <a:t>Ilze Palmbaha</a:t>
            </a:r>
            <a:endParaRPr sz="4600" b="0" i="0" u="none" strike="noStrike" cap="none">
              <a:solidFill>
                <a:srgbClr val="535353"/>
              </a:solidFill>
              <a:latin typeface="Montserrat"/>
              <a:ea typeface="Montserrat"/>
              <a:cs typeface="Montserrat"/>
              <a:sym typeface="Montserrat"/>
            </a:endParaRPr>
          </a:p>
        </p:txBody>
      </p:sp>
      <p:sp>
        <p:nvSpPr>
          <p:cNvPr id="623" name="Google Shape;623;p64"/>
          <p:cNvSpPr txBox="1"/>
          <p:nvPr/>
        </p:nvSpPr>
        <p:spPr>
          <a:xfrm>
            <a:off x="3882589" y="11570895"/>
            <a:ext cx="21081000" cy="1234200"/>
          </a:xfrm>
          <a:prstGeom prst="rect">
            <a:avLst/>
          </a:prstGeom>
          <a:noFill/>
          <a:ln>
            <a:noFill/>
          </a:ln>
        </p:spPr>
        <p:txBody>
          <a:bodyPr spcFirstLastPara="1" wrap="square" lIns="359950" tIns="45700" rIns="91375" bIns="45700" anchor="ctr" anchorCtr="0">
            <a:normAutofit/>
          </a:bodyPr>
          <a:lstStyle/>
          <a:p>
            <a:pPr marL="0" marR="0" lvl="0" indent="0" algn="l" rtl="0">
              <a:lnSpc>
                <a:spcPct val="90000"/>
              </a:lnSpc>
              <a:spcBef>
                <a:spcPts val="0"/>
              </a:spcBef>
              <a:spcAft>
                <a:spcPts val="0"/>
              </a:spcAft>
              <a:buClr>
                <a:schemeClr val="dk1"/>
              </a:buClr>
              <a:buSzPts val="4900"/>
              <a:buFont typeface="Arial"/>
              <a:buNone/>
            </a:pPr>
            <a:r>
              <a:rPr lang="en-US" sz="4600" b="0" i="0" u="none" strike="noStrike" cap="none">
                <a:solidFill>
                  <a:srgbClr val="535353"/>
                </a:solidFill>
                <a:latin typeface="Montserrat"/>
                <a:ea typeface="Montserrat"/>
                <a:cs typeface="Montserrat"/>
                <a:sym typeface="Montserrat"/>
              </a:rPr>
              <a:t>ilze_palmbaha</a:t>
            </a:r>
            <a:endParaRPr sz="4600" b="0" i="0" u="none" strike="noStrike" cap="none">
              <a:solidFill>
                <a:srgbClr val="535353"/>
              </a:solidFill>
              <a:latin typeface="Montserrat"/>
              <a:ea typeface="Montserrat"/>
              <a:cs typeface="Montserrat"/>
              <a:sym typeface="Montserrat"/>
            </a:endParaRPr>
          </a:p>
        </p:txBody>
      </p:sp>
      <p:sp>
        <p:nvSpPr>
          <p:cNvPr id="624" name="Google Shape;624;p64"/>
          <p:cNvSpPr txBox="1"/>
          <p:nvPr/>
        </p:nvSpPr>
        <p:spPr>
          <a:xfrm>
            <a:off x="3882589" y="13103869"/>
            <a:ext cx="21081000" cy="1234200"/>
          </a:xfrm>
          <a:prstGeom prst="rect">
            <a:avLst/>
          </a:prstGeom>
          <a:noFill/>
          <a:ln>
            <a:noFill/>
          </a:ln>
        </p:spPr>
        <p:txBody>
          <a:bodyPr spcFirstLastPara="1" wrap="square" lIns="359950" tIns="45700" rIns="91375" bIns="45700" anchor="ctr" anchorCtr="0">
            <a:normAutofit/>
          </a:bodyPr>
          <a:lstStyle/>
          <a:p>
            <a:pPr marL="0" marR="0" lvl="0" indent="0" algn="l" rtl="0">
              <a:lnSpc>
                <a:spcPct val="90000"/>
              </a:lnSpc>
              <a:spcBef>
                <a:spcPts val="0"/>
              </a:spcBef>
              <a:spcAft>
                <a:spcPts val="0"/>
              </a:spcAft>
              <a:buClr>
                <a:schemeClr val="dk1"/>
              </a:buClr>
              <a:buSzPts val="4900"/>
              <a:buFont typeface="Arial"/>
              <a:buNone/>
            </a:pPr>
            <a:r>
              <a:rPr lang="en-US" sz="4600" b="0" i="0" u="none" strike="noStrike" cap="none">
                <a:solidFill>
                  <a:srgbClr val="535353"/>
                </a:solidFill>
                <a:latin typeface="Montserrat"/>
                <a:ea typeface="Montserrat"/>
                <a:cs typeface="Montserrat"/>
                <a:sym typeface="Montserrat"/>
              </a:rPr>
              <a:t>Ilze Palmbaha</a:t>
            </a:r>
            <a:endParaRPr sz="4600" b="0" i="0" u="none" strike="noStrike" cap="none">
              <a:solidFill>
                <a:srgbClr val="535353"/>
              </a:solidFill>
              <a:latin typeface="Montserrat"/>
              <a:ea typeface="Montserrat"/>
              <a:cs typeface="Montserrat"/>
              <a:sym typeface="Montserrat"/>
            </a:endParaRPr>
          </a:p>
        </p:txBody>
      </p:sp>
      <p:pic>
        <p:nvPicPr>
          <p:cNvPr id="625" name="Google Shape;625;p64"/>
          <p:cNvPicPr preferRelativeResize="0"/>
          <p:nvPr/>
        </p:nvPicPr>
        <p:blipFill rotWithShape="1">
          <a:blip r:embed="rId8">
            <a:alphaModFix/>
          </a:blip>
          <a:srcRect/>
          <a:stretch/>
        </p:blipFill>
        <p:spPr>
          <a:xfrm>
            <a:off x="2905511" y="1506925"/>
            <a:ext cx="2179527" cy="2176824"/>
          </a:xfrm>
          <a:prstGeom prst="rect">
            <a:avLst/>
          </a:prstGeom>
          <a:noFill/>
          <a:ln>
            <a:noFill/>
          </a:ln>
        </p:spPr>
      </p:pic>
      <p:sp>
        <p:nvSpPr>
          <p:cNvPr id="626" name="Google Shape;626;p64"/>
          <p:cNvSpPr/>
          <p:nvPr/>
        </p:nvSpPr>
        <p:spPr>
          <a:xfrm>
            <a:off x="0" y="-32900"/>
            <a:ext cx="13158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7" name="Google Shape;627;p64"/>
          <p:cNvSpPr/>
          <p:nvPr/>
        </p:nvSpPr>
        <p:spPr>
          <a:xfrm>
            <a:off x="14525675" y="4352146"/>
            <a:ext cx="1315800" cy="126057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28" name="Google Shape;628;p64" descr="AI in accounting, abstract in yellow and grey colours, no text"/>
          <p:cNvPicPr preferRelativeResize="0"/>
          <p:nvPr/>
        </p:nvPicPr>
        <p:blipFill>
          <a:blip r:embed="rId9">
            <a:alphaModFix/>
          </a:blip>
          <a:stretch>
            <a:fillRect/>
          </a:stretch>
        </p:blipFill>
        <p:spPr>
          <a:xfrm>
            <a:off x="15600550" y="-32900"/>
            <a:ext cx="19536900" cy="19722200"/>
          </a:xfrm>
          <a:prstGeom prst="rect">
            <a:avLst/>
          </a:prstGeom>
          <a:noFill/>
          <a:ln>
            <a:noFill/>
          </a:ln>
        </p:spPr>
      </p:pic>
      <p:pic>
        <p:nvPicPr>
          <p:cNvPr id="629" name="Google Shape;629;p64"/>
          <p:cNvPicPr preferRelativeResize="0"/>
          <p:nvPr/>
        </p:nvPicPr>
        <p:blipFill rotWithShape="1">
          <a:blip r:embed="rId8">
            <a:alphaModFix/>
          </a:blip>
          <a:srcRect/>
          <a:stretch/>
        </p:blipFill>
        <p:spPr>
          <a:xfrm>
            <a:off x="31596735" y="16454375"/>
            <a:ext cx="1698885" cy="169678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56"/>
        <p:cNvGrpSpPr/>
        <p:nvPr/>
      </p:nvGrpSpPr>
      <p:grpSpPr>
        <a:xfrm>
          <a:off x="0" y="0"/>
          <a:ext cx="0" cy="0"/>
          <a:chOff x="0" y="0"/>
          <a:chExt cx="0" cy="0"/>
        </a:xfrm>
      </p:grpSpPr>
      <p:sp>
        <p:nvSpPr>
          <p:cNvPr id="157" name="Google Shape;157;p27"/>
          <p:cNvSpPr txBox="1">
            <a:spLocks noGrp="1"/>
          </p:cNvSpPr>
          <p:nvPr>
            <p:ph type="title"/>
          </p:nvPr>
        </p:nvSpPr>
        <p:spPr>
          <a:xfrm>
            <a:off x="2495925" y="822000"/>
            <a:ext cx="30401700" cy="1835400"/>
          </a:xfrm>
          <a:prstGeom prst="rect">
            <a:avLst/>
          </a:prstGeom>
          <a:noFill/>
          <a:ln>
            <a:noFill/>
          </a:ln>
        </p:spPr>
        <p:txBody>
          <a:bodyPr spcFirstLastPara="1" wrap="square" lIns="359950" tIns="539975" rIns="91375" bIns="180025" anchor="b" anchorCtr="0">
            <a:spAutoFit/>
          </a:bodyPr>
          <a:lstStyle/>
          <a:p>
            <a:pPr marL="0" lvl="0" indent="0" algn="l" rtl="0">
              <a:lnSpc>
                <a:spcPct val="90000"/>
              </a:lnSpc>
              <a:spcBef>
                <a:spcPts val="0"/>
              </a:spcBef>
              <a:spcAft>
                <a:spcPts val="0"/>
              </a:spcAft>
              <a:buClr>
                <a:schemeClr val="dk1"/>
              </a:buClr>
              <a:buSzPts val="1100"/>
              <a:buFont typeface="Arial"/>
              <a:buNone/>
            </a:pPr>
            <a:r>
              <a:rPr lang="en-US" sz="8000" b="1">
                <a:solidFill>
                  <a:schemeClr val="dk2"/>
                </a:solidFill>
                <a:latin typeface="Montserrat"/>
                <a:ea typeface="Montserrat"/>
                <a:cs typeface="Montserrat"/>
                <a:sym typeface="Montserrat"/>
              </a:rPr>
              <a:t>PREPARING A BALANCE SHEET AND P&amp;L STATEMENT </a:t>
            </a:r>
            <a:endParaRPr sz="8000" b="1">
              <a:solidFill>
                <a:schemeClr val="dk2"/>
              </a:solidFill>
              <a:latin typeface="Montserrat"/>
              <a:ea typeface="Montserrat"/>
              <a:cs typeface="Montserrat"/>
              <a:sym typeface="Montserrat"/>
            </a:endParaRPr>
          </a:p>
        </p:txBody>
      </p:sp>
      <p:sp>
        <p:nvSpPr>
          <p:cNvPr id="158" name="Google Shape;158;p27"/>
          <p:cNvSpPr txBox="1">
            <a:spLocks noGrp="1"/>
          </p:cNvSpPr>
          <p:nvPr>
            <p:ph type="body" idx="1"/>
          </p:nvPr>
        </p:nvSpPr>
        <p:spPr>
          <a:xfrm>
            <a:off x="2495925" y="3155950"/>
            <a:ext cx="28729500" cy="15000900"/>
          </a:xfrm>
          <a:prstGeom prst="rect">
            <a:avLst/>
          </a:prstGeom>
          <a:noFill/>
          <a:ln>
            <a:noFill/>
          </a:ln>
        </p:spPr>
        <p:txBody>
          <a:bodyPr spcFirstLastPara="1" wrap="square" lIns="359950" tIns="359950" rIns="359950" bIns="359950" anchor="t" anchorCtr="0">
            <a:spAutoFit/>
          </a:bodyPr>
          <a:lstStyle/>
          <a:p>
            <a:pPr marL="0" lvl="0" indent="0" algn="l" rtl="0">
              <a:lnSpc>
                <a:spcPct val="200000"/>
              </a:lnSpc>
              <a:spcBef>
                <a:spcPts val="2133"/>
              </a:spcBef>
              <a:spcAft>
                <a:spcPts val="0"/>
              </a:spcAft>
              <a:buNone/>
            </a:pPr>
            <a:r>
              <a:rPr lang="en-US" sz="4600" b="1" i="0">
                <a:highlight>
                  <a:schemeClr val="lt2"/>
                </a:highlight>
                <a:latin typeface="Montserrat"/>
                <a:ea typeface="Montserrat"/>
                <a:cs typeface="Montserrat"/>
                <a:sym typeface="Montserrat"/>
              </a:rPr>
              <a:t>Key Considerations</a:t>
            </a:r>
            <a:endParaRPr sz="4600" b="1" i="0">
              <a:highlight>
                <a:schemeClr val="lt2"/>
              </a:highlight>
              <a:latin typeface="Montserrat"/>
              <a:ea typeface="Montserrat"/>
              <a:cs typeface="Montserrat"/>
              <a:sym typeface="Montserrat"/>
            </a:endParaRPr>
          </a:p>
          <a:p>
            <a:pPr marL="457200" lvl="0" indent="-520700" algn="l" rtl="0">
              <a:lnSpc>
                <a:spcPct val="200000"/>
              </a:lnSpc>
              <a:spcBef>
                <a:spcPts val="2133"/>
              </a:spcBef>
              <a:spcAft>
                <a:spcPts val="0"/>
              </a:spcAft>
              <a:buClr>
                <a:schemeClr val="accent4"/>
              </a:buClr>
              <a:buSzPts val="4600"/>
              <a:buFont typeface="Montserrat"/>
              <a:buChar char="●"/>
            </a:pPr>
            <a:r>
              <a:rPr lang="en-US" sz="4600" i="0">
                <a:highlight>
                  <a:schemeClr val="lt2"/>
                </a:highlight>
                <a:latin typeface="Montserrat"/>
                <a:ea typeface="Montserrat"/>
                <a:cs typeface="Montserrat"/>
                <a:sym typeface="Montserrat"/>
              </a:rPr>
              <a:t>Data Quality</a:t>
            </a:r>
            <a:endParaRPr sz="4600" i="0">
              <a:highlight>
                <a:schemeClr val="lt2"/>
              </a:highlight>
              <a:latin typeface="Montserrat"/>
              <a:ea typeface="Montserrat"/>
              <a:cs typeface="Montserrat"/>
              <a:sym typeface="Montserrat"/>
            </a:endParaRPr>
          </a:p>
          <a:p>
            <a:pPr marL="457200" lvl="0" indent="-520700" algn="l" rtl="0">
              <a:lnSpc>
                <a:spcPct val="200000"/>
              </a:lnSpc>
              <a:spcBef>
                <a:spcPts val="0"/>
              </a:spcBef>
              <a:spcAft>
                <a:spcPts val="0"/>
              </a:spcAft>
              <a:buClr>
                <a:schemeClr val="accent4"/>
              </a:buClr>
              <a:buSzPts val="4600"/>
              <a:buFont typeface="Montserrat"/>
              <a:buChar char="●"/>
            </a:pPr>
            <a:r>
              <a:rPr lang="en-US" sz="4600" i="0">
                <a:highlight>
                  <a:schemeClr val="lt2"/>
                </a:highlight>
                <a:latin typeface="Montserrat"/>
                <a:ea typeface="Montserrat"/>
                <a:cs typeface="Montserrat"/>
                <a:sym typeface="Montserrat"/>
              </a:rPr>
              <a:t>Account Mapping</a:t>
            </a:r>
            <a:endParaRPr sz="4600" i="0">
              <a:highlight>
                <a:schemeClr val="lt2"/>
              </a:highlight>
              <a:latin typeface="Montserrat"/>
              <a:ea typeface="Montserrat"/>
              <a:cs typeface="Montserrat"/>
              <a:sym typeface="Montserrat"/>
            </a:endParaRPr>
          </a:p>
          <a:p>
            <a:pPr marL="457200" lvl="0" indent="-520700" algn="l" rtl="0">
              <a:lnSpc>
                <a:spcPct val="200000"/>
              </a:lnSpc>
              <a:spcBef>
                <a:spcPts val="0"/>
              </a:spcBef>
              <a:spcAft>
                <a:spcPts val="0"/>
              </a:spcAft>
              <a:buClr>
                <a:schemeClr val="accent4"/>
              </a:buClr>
              <a:buSzPts val="4600"/>
              <a:buFont typeface="Montserrat"/>
              <a:buChar char="●"/>
            </a:pPr>
            <a:r>
              <a:rPr lang="en-US" sz="4600" i="0">
                <a:highlight>
                  <a:schemeClr val="lt2"/>
                </a:highlight>
                <a:latin typeface="Montserrat"/>
                <a:ea typeface="Montserrat"/>
                <a:cs typeface="Montserrat"/>
                <a:sym typeface="Montserrat"/>
              </a:rPr>
              <a:t>AI Limitations</a:t>
            </a:r>
            <a:endParaRPr sz="4600" i="0">
              <a:highlight>
                <a:schemeClr val="lt2"/>
              </a:highlight>
              <a:latin typeface="Montserrat"/>
              <a:ea typeface="Montserrat"/>
              <a:cs typeface="Montserrat"/>
              <a:sym typeface="Montserrat"/>
            </a:endParaRPr>
          </a:p>
          <a:p>
            <a:pPr marL="0" lvl="0" indent="0" algn="l" rtl="0">
              <a:lnSpc>
                <a:spcPct val="200000"/>
              </a:lnSpc>
              <a:spcBef>
                <a:spcPts val="2133"/>
              </a:spcBef>
              <a:spcAft>
                <a:spcPts val="0"/>
              </a:spcAft>
              <a:buNone/>
            </a:pPr>
            <a:r>
              <a:rPr lang="en-US" sz="4600" b="1" i="0">
                <a:highlight>
                  <a:schemeClr val="lt2"/>
                </a:highlight>
                <a:latin typeface="Montserrat"/>
                <a:ea typeface="Montserrat"/>
                <a:cs typeface="Montserrat"/>
                <a:sym typeface="Montserrat"/>
              </a:rPr>
              <a:t>How to Prepare with ChatGPT/Gemini</a:t>
            </a:r>
            <a:endParaRPr sz="4600" b="1" i="0">
              <a:highlight>
                <a:schemeClr val="lt2"/>
              </a:highlight>
              <a:latin typeface="Montserrat"/>
              <a:ea typeface="Montserrat"/>
              <a:cs typeface="Montserrat"/>
              <a:sym typeface="Montserrat"/>
            </a:endParaRPr>
          </a:p>
          <a:p>
            <a:pPr marL="457200" lvl="0" indent="-520700" algn="l" rtl="0">
              <a:lnSpc>
                <a:spcPct val="200000"/>
              </a:lnSpc>
              <a:spcBef>
                <a:spcPts val="2133"/>
              </a:spcBef>
              <a:spcAft>
                <a:spcPts val="0"/>
              </a:spcAft>
              <a:buClr>
                <a:schemeClr val="accent4"/>
              </a:buClr>
              <a:buSzPts val="4600"/>
              <a:buFont typeface="Montserrat"/>
              <a:buChar char="●"/>
            </a:pPr>
            <a:r>
              <a:rPr lang="en-US" sz="4600" i="0">
                <a:highlight>
                  <a:schemeClr val="lt2"/>
                </a:highlight>
                <a:latin typeface="Montserrat"/>
                <a:ea typeface="Montserrat"/>
                <a:cs typeface="Montserrat"/>
                <a:sym typeface="Montserrat"/>
              </a:rPr>
              <a:t>Clean General Ledger</a:t>
            </a:r>
            <a:endParaRPr sz="4600" i="0">
              <a:highlight>
                <a:schemeClr val="lt2"/>
              </a:highlight>
              <a:latin typeface="Montserrat"/>
              <a:ea typeface="Montserrat"/>
              <a:cs typeface="Montserrat"/>
              <a:sym typeface="Montserrat"/>
            </a:endParaRPr>
          </a:p>
          <a:p>
            <a:pPr marL="457200" lvl="0" indent="-520700" algn="l" rtl="0">
              <a:lnSpc>
                <a:spcPct val="200000"/>
              </a:lnSpc>
              <a:spcBef>
                <a:spcPts val="0"/>
              </a:spcBef>
              <a:spcAft>
                <a:spcPts val="0"/>
              </a:spcAft>
              <a:buClr>
                <a:schemeClr val="accent4"/>
              </a:buClr>
              <a:buSzPts val="4600"/>
              <a:buFont typeface="Montserrat"/>
              <a:buChar char="●"/>
            </a:pPr>
            <a:r>
              <a:rPr lang="en-US" sz="4600" i="0">
                <a:highlight>
                  <a:schemeClr val="lt2"/>
                </a:highlight>
                <a:latin typeface="Montserrat"/>
                <a:ea typeface="Montserrat"/>
                <a:cs typeface="Montserrat"/>
                <a:sym typeface="Montserrat"/>
              </a:rPr>
              <a:t>Map GL accounts to their corresponding Balance Sheet or P&amp;L categories (Assets, Liabilities, Equity, Revenue, Expenses)</a:t>
            </a:r>
            <a:endParaRPr sz="4600" i="0">
              <a:highlight>
                <a:schemeClr val="lt2"/>
              </a:highlight>
              <a:latin typeface="Montserrat"/>
              <a:ea typeface="Montserrat"/>
              <a:cs typeface="Montserrat"/>
              <a:sym typeface="Montserrat"/>
            </a:endParaRPr>
          </a:p>
          <a:p>
            <a:pPr marL="457200" lvl="0" indent="-520700" algn="l" rtl="0">
              <a:lnSpc>
                <a:spcPct val="200000"/>
              </a:lnSpc>
              <a:spcBef>
                <a:spcPts val="0"/>
              </a:spcBef>
              <a:spcAft>
                <a:spcPts val="0"/>
              </a:spcAft>
              <a:buClr>
                <a:schemeClr val="accent4"/>
              </a:buClr>
              <a:buSzPts val="4600"/>
              <a:buFont typeface="Montserrat"/>
              <a:buChar char="●"/>
            </a:pPr>
            <a:r>
              <a:rPr lang="en-US" sz="4600" i="0">
                <a:highlight>
                  <a:schemeClr val="lt2"/>
                </a:highlight>
                <a:latin typeface="Montserrat"/>
                <a:ea typeface="Montserrat"/>
                <a:cs typeface="Montserrat"/>
                <a:sym typeface="Montserrat"/>
              </a:rPr>
              <a:t>Define Your Prompts</a:t>
            </a:r>
            <a:endParaRPr sz="4600" i="0">
              <a:highlight>
                <a:schemeClr val="lt2"/>
              </a:highlight>
              <a:latin typeface="Montserrat"/>
              <a:ea typeface="Montserrat"/>
              <a:cs typeface="Montserrat"/>
              <a:sym typeface="Montserrat"/>
            </a:endParaRPr>
          </a:p>
          <a:p>
            <a:pPr marL="457200" lvl="0" indent="-520700" algn="l" rtl="0">
              <a:lnSpc>
                <a:spcPct val="200000"/>
              </a:lnSpc>
              <a:spcBef>
                <a:spcPts val="0"/>
              </a:spcBef>
              <a:spcAft>
                <a:spcPts val="0"/>
              </a:spcAft>
              <a:buClr>
                <a:schemeClr val="accent4"/>
              </a:buClr>
              <a:buSzPts val="4600"/>
              <a:buFont typeface="Montserrat"/>
              <a:buChar char="●"/>
            </a:pPr>
            <a:r>
              <a:rPr lang="en-US" sz="4600" i="0">
                <a:highlight>
                  <a:schemeClr val="lt2"/>
                </a:highlight>
                <a:latin typeface="Montserrat"/>
                <a:ea typeface="Montserrat"/>
                <a:cs typeface="Montserrat"/>
                <a:sym typeface="Montserrat"/>
              </a:rPr>
              <a:t>Provide Format Examples</a:t>
            </a:r>
            <a:endParaRPr sz="4600" i="0">
              <a:highlight>
                <a:schemeClr val="lt2"/>
              </a:highlight>
              <a:latin typeface="Montserrat"/>
              <a:ea typeface="Montserrat"/>
              <a:cs typeface="Montserrat"/>
              <a:sym typeface="Montserrat"/>
            </a:endParaRPr>
          </a:p>
        </p:txBody>
      </p:sp>
      <p:pic>
        <p:nvPicPr>
          <p:cNvPr id="159" name="Google Shape;159;p27"/>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160" name="Google Shape;160;p27"/>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161" name="Google Shape;161;p27"/>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162" name="Google Shape;162;p27"/>
          <p:cNvPicPr preferRelativeResize="0"/>
          <p:nvPr/>
        </p:nvPicPr>
        <p:blipFill rotWithShape="1">
          <a:blip r:embed="rId3">
            <a:alphaModFix/>
          </a:blip>
          <a:srcRect/>
          <a:stretch/>
        </p:blipFill>
        <p:spPr>
          <a:xfrm>
            <a:off x="31596735" y="16454375"/>
            <a:ext cx="1698885" cy="169678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67"/>
        <p:cNvGrpSpPr/>
        <p:nvPr/>
      </p:nvGrpSpPr>
      <p:grpSpPr>
        <a:xfrm>
          <a:off x="0" y="0"/>
          <a:ext cx="0" cy="0"/>
          <a:chOff x="0" y="0"/>
          <a:chExt cx="0" cy="0"/>
        </a:xfrm>
      </p:grpSpPr>
      <p:pic>
        <p:nvPicPr>
          <p:cNvPr id="168" name="Google Shape;168;p28"/>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169" name="Google Shape;169;p28"/>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170" name="Google Shape;170;p28"/>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171" name="Google Shape;171;p28"/>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172" name="Google Shape;172;p28"/>
          <p:cNvSpPr txBox="1"/>
          <p:nvPr/>
        </p:nvSpPr>
        <p:spPr>
          <a:xfrm>
            <a:off x="1316100" y="8068000"/>
            <a:ext cx="33358200" cy="1723800"/>
          </a:xfrm>
          <a:prstGeom prst="rect">
            <a:avLst/>
          </a:prstGeom>
          <a:solidFill>
            <a:schemeClr val="lt2"/>
          </a:solidFill>
          <a:ln>
            <a:noFill/>
          </a:ln>
        </p:spPr>
        <p:txBody>
          <a:bodyPr spcFirstLastPara="1" wrap="square" lIns="91425" tIns="91425" rIns="91425" bIns="91425" anchor="t" anchorCtr="0">
            <a:spAutoFit/>
          </a:bodyPr>
          <a:lstStyle/>
          <a:p>
            <a:pPr marL="457200" lvl="0" indent="0" algn="ctr" rtl="0">
              <a:lnSpc>
                <a:spcPct val="50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Example #1</a:t>
            </a:r>
            <a:r>
              <a:rPr lang="en-US" sz="20000" b="1">
                <a:solidFill>
                  <a:schemeClr val="dk2"/>
                </a:solidFill>
                <a:latin typeface="Montserrat"/>
                <a:ea typeface="Montserrat"/>
                <a:cs typeface="Montserrat"/>
                <a:sym typeface="Montserrat"/>
              </a:rPr>
              <a:t> </a:t>
            </a:r>
            <a:endParaRPr sz="20000" b="1">
              <a:solidFill>
                <a:schemeClr val="dk2"/>
              </a:solidFill>
              <a:latin typeface="Montserrat"/>
              <a:ea typeface="Montserrat"/>
              <a:cs typeface="Montserrat"/>
              <a:sym typeface="Montserrat"/>
            </a:endParaRPr>
          </a:p>
        </p:txBody>
      </p:sp>
      <p:sp>
        <p:nvSpPr>
          <p:cNvPr id="173" name="Google Shape;173;p28"/>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5400">
              <a:solidFill>
                <a:schemeClr val="dk2"/>
              </a:solidFill>
              <a:latin typeface="Montserrat"/>
              <a:ea typeface="Montserrat"/>
              <a:cs typeface="Montserrat"/>
              <a:sym typeface="Montserrat"/>
            </a:endParaRPr>
          </a:p>
        </p:txBody>
      </p:sp>
      <p:sp>
        <p:nvSpPr>
          <p:cNvPr id="174" name="Google Shape;174;p28"/>
          <p:cNvSpPr txBox="1"/>
          <p:nvPr/>
        </p:nvSpPr>
        <p:spPr>
          <a:xfrm>
            <a:off x="10482700" y="10034850"/>
            <a:ext cx="14722200" cy="19116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A fast-growing accounting company in Poland is facing problems because its way of bringing in new clients (onboarding) could be more efficient. </a:t>
            </a:r>
            <a:endParaRPr sz="3400">
              <a:solidFill>
                <a:schemeClr val="dk2"/>
              </a:solidFill>
              <a:highlight>
                <a:schemeClr val="lt2"/>
              </a:highlight>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79"/>
        <p:cNvGrpSpPr/>
        <p:nvPr/>
      </p:nvGrpSpPr>
      <p:grpSpPr>
        <a:xfrm>
          <a:off x="0" y="0"/>
          <a:ext cx="0" cy="0"/>
          <a:chOff x="0" y="0"/>
          <a:chExt cx="0" cy="0"/>
        </a:xfrm>
      </p:grpSpPr>
      <p:pic>
        <p:nvPicPr>
          <p:cNvPr id="180" name="Google Shape;180;p29"/>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181" name="Google Shape;181;p29"/>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182" name="Google Shape;182;p29"/>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183" name="Google Shape;183;p29"/>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184" name="Google Shape;184;p29"/>
          <p:cNvSpPr txBox="1"/>
          <p:nvPr/>
        </p:nvSpPr>
        <p:spPr>
          <a:xfrm>
            <a:off x="3847050" y="5005375"/>
            <a:ext cx="17118600" cy="1723800"/>
          </a:xfrm>
          <a:prstGeom prst="rect">
            <a:avLst/>
          </a:prstGeom>
          <a:solidFill>
            <a:schemeClr val="lt2"/>
          </a:solidFill>
          <a:ln>
            <a:noFill/>
          </a:ln>
        </p:spPr>
        <p:txBody>
          <a:bodyPr spcFirstLastPara="1" wrap="square" lIns="91425" tIns="91425" rIns="91425" bIns="91425" anchor="t" anchorCtr="0">
            <a:spAutoFit/>
          </a:bodyPr>
          <a:lstStyle/>
          <a:p>
            <a:pPr marL="457200" lvl="0" indent="0" algn="l" rtl="0">
              <a:lnSpc>
                <a:spcPct val="50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Situation</a:t>
            </a:r>
            <a:r>
              <a:rPr lang="en-US" sz="20000" b="1">
                <a:solidFill>
                  <a:schemeClr val="dk2"/>
                </a:solidFill>
                <a:latin typeface="Montserrat"/>
                <a:ea typeface="Montserrat"/>
                <a:cs typeface="Montserrat"/>
                <a:sym typeface="Montserrat"/>
              </a:rPr>
              <a:t> </a:t>
            </a:r>
            <a:endParaRPr sz="20000" b="1">
              <a:solidFill>
                <a:schemeClr val="dk2"/>
              </a:solidFill>
              <a:latin typeface="Montserrat"/>
              <a:ea typeface="Montserrat"/>
              <a:cs typeface="Montserrat"/>
              <a:sym typeface="Montserrat"/>
            </a:endParaRPr>
          </a:p>
        </p:txBody>
      </p:sp>
      <p:sp>
        <p:nvSpPr>
          <p:cNvPr id="185" name="Google Shape;185;p29"/>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5400">
              <a:solidFill>
                <a:schemeClr val="dk2"/>
              </a:solidFill>
              <a:latin typeface="Montserrat"/>
              <a:ea typeface="Montserrat"/>
              <a:cs typeface="Montserrat"/>
              <a:sym typeface="Montserrat"/>
            </a:endParaRPr>
          </a:p>
        </p:txBody>
      </p:sp>
      <p:sp>
        <p:nvSpPr>
          <p:cNvPr id="186" name="Google Shape;186;p29"/>
          <p:cNvSpPr txBox="1"/>
          <p:nvPr/>
        </p:nvSpPr>
        <p:spPr>
          <a:xfrm>
            <a:off x="4035125" y="6945375"/>
            <a:ext cx="19020600" cy="6124500"/>
          </a:xfrm>
          <a:prstGeom prst="rect">
            <a:avLst/>
          </a:prstGeom>
          <a:noFill/>
          <a:ln>
            <a:noFill/>
          </a:ln>
        </p:spPr>
        <p:txBody>
          <a:bodyPr spcFirstLastPara="1" wrap="square" lIns="91425" tIns="91425" rIns="91425" bIns="91425" anchor="t" anchorCtr="0">
            <a:spAutoFit/>
          </a:bodyPr>
          <a:lstStyle/>
          <a:p>
            <a:pPr marL="457200" lvl="0" indent="0" algn="just"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A fast-growing accounting company in Poland is facing problems because its way of bringing in new clients (onboarding) could be more efficient. The company has 20 hardworking employees, all very busy with their accounting work. This situation has brought the company to a difficult decision point. Adding new clients takes a lot of time, often needs to be corrected, and is very hard on the employees. The team, already working at full capacity, does not want more work. They have suggested that the company should hire more people to help. However, because the company started working in Poland not long ago, it needs more money to hire more staff for these tasks.</a:t>
            </a:r>
            <a:endParaRPr sz="3400">
              <a:solidFill>
                <a:schemeClr val="dk2"/>
              </a:solidFill>
              <a:highlight>
                <a:schemeClr val="lt2"/>
              </a:highlight>
              <a:latin typeface="Montserrat"/>
              <a:ea typeface="Montserrat"/>
              <a:cs typeface="Montserrat"/>
              <a:sym typeface="Montserrat"/>
            </a:endParaRPr>
          </a:p>
          <a:p>
            <a:pPr marL="0" lvl="0" indent="0" algn="l"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91"/>
        <p:cNvGrpSpPr/>
        <p:nvPr/>
      </p:nvGrpSpPr>
      <p:grpSpPr>
        <a:xfrm>
          <a:off x="0" y="0"/>
          <a:ext cx="0" cy="0"/>
          <a:chOff x="0" y="0"/>
          <a:chExt cx="0" cy="0"/>
        </a:xfrm>
      </p:grpSpPr>
      <p:pic>
        <p:nvPicPr>
          <p:cNvPr id="192" name="Google Shape;192;p30"/>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193" name="Google Shape;193;p30"/>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194" name="Google Shape;194;p30"/>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195" name="Google Shape;195;p30"/>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196" name="Google Shape;196;p30"/>
          <p:cNvSpPr txBox="1"/>
          <p:nvPr/>
        </p:nvSpPr>
        <p:spPr>
          <a:xfrm>
            <a:off x="1316100" y="6724725"/>
            <a:ext cx="33237900" cy="1723800"/>
          </a:xfrm>
          <a:prstGeom prst="rect">
            <a:avLst/>
          </a:prstGeom>
          <a:solidFill>
            <a:schemeClr val="lt2"/>
          </a:solidFill>
          <a:ln>
            <a:noFill/>
          </a:ln>
        </p:spPr>
        <p:txBody>
          <a:bodyPr spcFirstLastPara="1" wrap="square" lIns="91425" tIns="91425" rIns="91425" bIns="91425" anchor="t" anchorCtr="0">
            <a:spAutoFit/>
          </a:bodyPr>
          <a:lstStyle/>
          <a:p>
            <a:pPr marL="457200" lvl="0" indent="0" algn="ctr" rtl="0">
              <a:lnSpc>
                <a:spcPct val="50000"/>
              </a:lnSpc>
              <a:spcBef>
                <a:spcPts val="0"/>
              </a:spcBef>
              <a:spcAft>
                <a:spcPts val="0"/>
              </a:spcAft>
              <a:buNone/>
            </a:pPr>
            <a:r>
              <a:rPr lang="en-US" sz="20000" b="1">
                <a:solidFill>
                  <a:schemeClr val="dk2"/>
                </a:solidFill>
                <a:highlight>
                  <a:schemeClr val="lt2"/>
                </a:highlight>
                <a:latin typeface="Montserrat"/>
                <a:ea typeface="Montserrat"/>
                <a:cs typeface="Montserrat"/>
                <a:sym typeface="Montserrat"/>
              </a:rPr>
              <a:t>58.33 hours</a:t>
            </a:r>
            <a:r>
              <a:rPr lang="en-US" sz="20000" b="1">
                <a:solidFill>
                  <a:schemeClr val="dk2"/>
                </a:solidFill>
                <a:latin typeface="Montserrat"/>
                <a:ea typeface="Montserrat"/>
                <a:cs typeface="Montserrat"/>
                <a:sym typeface="Montserrat"/>
              </a:rPr>
              <a:t> </a:t>
            </a:r>
            <a:endParaRPr sz="20000" b="1">
              <a:solidFill>
                <a:schemeClr val="dk2"/>
              </a:solidFill>
              <a:latin typeface="Montserrat"/>
              <a:ea typeface="Montserrat"/>
              <a:cs typeface="Montserrat"/>
              <a:sym typeface="Montserrat"/>
            </a:endParaRPr>
          </a:p>
        </p:txBody>
      </p:sp>
      <p:sp>
        <p:nvSpPr>
          <p:cNvPr id="197" name="Google Shape;197;p30"/>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5400">
              <a:solidFill>
                <a:schemeClr val="dk2"/>
              </a:solidFill>
              <a:latin typeface="Montserrat"/>
              <a:ea typeface="Montserrat"/>
              <a:cs typeface="Montserrat"/>
              <a:sym typeface="Montserrat"/>
            </a:endParaRPr>
          </a:p>
        </p:txBody>
      </p:sp>
      <p:sp>
        <p:nvSpPr>
          <p:cNvPr id="198" name="Google Shape;198;p30"/>
          <p:cNvSpPr txBox="1"/>
          <p:nvPr/>
        </p:nvSpPr>
        <p:spPr>
          <a:xfrm>
            <a:off x="7828800" y="9658775"/>
            <a:ext cx="18832500" cy="31155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Before Automation: 70 hours per month</a:t>
            </a: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After Automation: 11.67 hours per month</a:t>
            </a: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Total Time Saved: 58.33 hours per month</a:t>
            </a:r>
            <a:endParaRPr sz="3400">
              <a:solidFill>
                <a:schemeClr val="dk2"/>
              </a:solidFill>
              <a:highlight>
                <a:schemeClr val="lt2"/>
              </a:highlight>
              <a:latin typeface="Montserrat"/>
              <a:ea typeface="Montserrat"/>
              <a:cs typeface="Montserrat"/>
              <a:sym typeface="Montserrat"/>
            </a:endParaRPr>
          </a:p>
          <a:p>
            <a:pPr marL="0" lvl="0" indent="0" algn="ctr"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a:p>
            <a:pPr marL="0" lvl="0" indent="0" algn="l" rtl="0">
              <a:lnSpc>
                <a:spcPct val="115000"/>
              </a:lnSpc>
              <a:spcBef>
                <a:spcPts val="0"/>
              </a:spcBef>
              <a:spcAft>
                <a:spcPts val="0"/>
              </a:spcAft>
              <a:buNone/>
            </a:pPr>
            <a:endParaRPr sz="3400">
              <a:solidFill>
                <a:schemeClr val="dk2"/>
              </a:solidFill>
              <a:highlight>
                <a:schemeClr val="lt2"/>
              </a:highlight>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03"/>
        <p:cNvGrpSpPr/>
        <p:nvPr/>
      </p:nvGrpSpPr>
      <p:grpSpPr>
        <a:xfrm>
          <a:off x="0" y="0"/>
          <a:ext cx="0" cy="0"/>
          <a:chOff x="0" y="0"/>
          <a:chExt cx="0" cy="0"/>
        </a:xfrm>
      </p:grpSpPr>
      <p:pic>
        <p:nvPicPr>
          <p:cNvPr id="204" name="Google Shape;204;p31"/>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205" name="Google Shape;205;p31"/>
          <p:cNvSpPr/>
          <p:nvPr/>
        </p:nvSpPr>
        <p:spPr>
          <a:xfrm>
            <a:off x="0" y="-32900"/>
            <a:ext cx="1316100" cy="19536900"/>
          </a:xfrm>
          <a:prstGeom prst="rect">
            <a:avLst/>
          </a:prstGeom>
          <a:solidFill>
            <a:srgbClr val="FFC706"/>
          </a:solidFill>
          <a:ln w="9525" cap="flat" cmpd="sng">
            <a:solidFill>
              <a:schemeClr val="lt1"/>
            </a:solidFill>
            <a:prstDash val="solid"/>
            <a:round/>
            <a:headEnd type="none" w="sm" len="sm"/>
            <a:tailEnd type="none" w="sm" len="sm"/>
          </a:ln>
        </p:spPr>
        <p:txBody>
          <a:bodyPr spcFirstLastPara="1" wrap="square" lIns="91375" tIns="91375" rIns="91375" bIns="9137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pic>
        <p:nvPicPr>
          <p:cNvPr id="206" name="Google Shape;206;p31"/>
          <p:cNvPicPr preferRelativeResize="0"/>
          <p:nvPr/>
        </p:nvPicPr>
        <p:blipFill rotWithShape="1">
          <a:blip r:embed="rId3">
            <a:alphaModFix/>
          </a:blip>
          <a:srcRect/>
          <a:stretch/>
        </p:blipFill>
        <p:spPr>
          <a:xfrm>
            <a:off x="31596735" y="16454375"/>
            <a:ext cx="1698885" cy="1696782"/>
          </a:xfrm>
          <a:prstGeom prst="rect">
            <a:avLst/>
          </a:prstGeom>
          <a:noFill/>
          <a:ln>
            <a:noFill/>
          </a:ln>
        </p:spPr>
      </p:pic>
      <p:pic>
        <p:nvPicPr>
          <p:cNvPr id="207" name="Google Shape;207;p31"/>
          <p:cNvPicPr preferRelativeResize="0"/>
          <p:nvPr/>
        </p:nvPicPr>
        <p:blipFill rotWithShape="1">
          <a:blip r:embed="rId3">
            <a:alphaModFix/>
          </a:blip>
          <a:srcRect/>
          <a:stretch/>
        </p:blipFill>
        <p:spPr>
          <a:xfrm>
            <a:off x="31596735" y="16454375"/>
            <a:ext cx="1698885" cy="1696782"/>
          </a:xfrm>
          <a:prstGeom prst="rect">
            <a:avLst/>
          </a:prstGeom>
          <a:noFill/>
          <a:ln>
            <a:noFill/>
          </a:ln>
        </p:spPr>
      </p:pic>
      <p:sp>
        <p:nvSpPr>
          <p:cNvPr id="208" name="Google Shape;208;p31"/>
          <p:cNvSpPr txBox="1"/>
          <p:nvPr/>
        </p:nvSpPr>
        <p:spPr>
          <a:xfrm>
            <a:off x="1316100" y="8068000"/>
            <a:ext cx="33358200" cy="1723800"/>
          </a:xfrm>
          <a:prstGeom prst="rect">
            <a:avLst/>
          </a:prstGeom>
          <a:solidFill>
            <a:schemeClr val="lt2"/>
          </a:solidFill>
          <a:ln>
            <a:noFill/>
          </a:ln>
        </p:spPr>
        <p:txBody>
          <a:bodyPr spcFirstLastPara="1" wrap="square" lIns="91425" tIns="91425" rIns="91425" bIns="91425" anchor="t" anchorCtr="0">
            <a:spAutoFit/>
          </a:bodyPr>
          <a:lstStyle/>
          <a:p>
            <a:pPr marL="457200" lvl="0" indent="0" algn="ctr" rtl="0">
              <a:lnSpc>
                <a:spcPct val="50000"/>
              </a:lnSpc>
              <a:spcBef>
                <a:spcPts val="0"/>
              </a:spcBef>
              <a:spcAft>
                <a:spcPts val="0"/>
              </a:spcAft>
              <a:buNone/>
            </a:pPr>
            <a:r>
              <a:rPr lang="en-US" sz="10000" b="1">
                <a:solidFill>
                  <a:schemeClr val="dk2"/>
                </a:solidFill>
                <a:highlight>
                  <a:schemeClr val="lt2"/>
                </a:highlight>
                <a:latin typeface="Montserrat"/>
                <a:ea typeface="Montserrat"/>
                <a:cs typeface="Montserrat"/>
                <a:sym typeface="Montserrat"/>
              </a:rPr>
              <a:t>Example #2</a:t>
            </a:r>
            <a:r>
              <a:rPr lang="en-US" sz="20000" b="1">
                <a:solidFill>
                  <a:schemeClr val="dk2"/>
                </a:solidFill>
                <a:latin typeface="Montserrat"/>
                <a:ea typeface="Montserrat"/>
                <a:cs typeface="Montserrat"/>
                <a:sym typeface="Montserrat"/>
              </a:rPr>
              <a:t> </a:t>
            </a:r>
            <a:endParaRPr sz="20000" b="1">
              <a:solidFill>
                <a:schemeClr val="dk2"/>
              </a:solidFill>
              <a:latin typeface="Montserrat"/>
              <a:ea typeface="Montserrat"/>
              <a:cs typeface="Montserrat"/>
              <a:sym typeface="Montserrat"/>
            </a:endParaRPr>
          </a:p>
        </p:txBody>
      </p:sp>
      <p:sp>
        <p:nvSpPr>
          <p:cNvPr id="209" name="Google Shape;209;p31"/>
          <p:cNvSpPr txBox="1"/>
          <p:nvPr/>
        </p:nvSpPr>
        <p:spPr>
          <a:xfrm>
            <a:off x="3847050" y="10778250"/>
            <a:ext cx="14508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5400">
              <a:solidFill>
                <a:schemeClr val="dk2"/>
              </a:solidFill>
              <a:latin typeface="Montserrat"/>
              <a:ea typeface="Montserrat"/>
              <a:cs typeface="Montserrat"/>
              <a:sym typeface="Montserrat"/>
            </a:endParaRPr>
          </a:p>
        </p:txBody>
      </p:sp>
      <p:sp>
        <p:nvSpPr>
          <p:cNvPr id="210" name="Google Shape;210;p31"/>
          <p:cNvSpPr txBox="1"/>
          <p:nvPr/>
        </p:nvSpPr>
        <p:spPr>
          <a:xfrm>
            <a:off x="10482700" y="10034850"/>
            <a:ext cx="14722200" cy="19116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US" sz="3400">
                <a:solidFill>
                  <a:schemeClr val="dk2"/>
                </a:solidFill>
                <a:highlight>
                  <a:schemeClr val="lt2"/>
                </a:highlight>
                <a:latin typeface="Montserrat"/>
                <a:ea typeface="Montserrat"/>
                <a:cs typeface="Montserrat"/>
                <a:sym typeface="Montserrat"/>
              </a:rPr>
              <a:t>The international plastic packaging company—accounting staff of 4 accountants with a workload of 4.5, an annual turnover of 64 million EUR, and 270 employees.</a:t>
            </a:r>
            <a:endParaRPr sz="3400">
              <a:solidFill>
                <a:schemeClr val="dk2"/>
              </a:solidFill>
              <a:highlight>
                <a:schemeClr val="lt2"/>
              </a:highlight>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6018</Words>
  <Application>Microsoft Office PowerPoint</Application>
  <PresentationFormat>Custom</PresentationFormat>
  <Paragraphs>519</Paragraphs>
  <Slides>42</Slides>
  <Notes>42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Montserrat</vt:lpstr>
      <vt:lpstr>Georgia</vt:lpstr>
      <vt:lpstr>Poppins Light</vt:lpstr>
      <vt:lpstr>Poppins Medium</vt:lpstr>
      <vt:lpstr>Arial</vt:lpstr>
      <vt:lpstr>Poppins SemiBold</vt:lpstr>
      <vt:lpstr>Calibri</vt:lpstr>
      <vt:lpstr>Simple Light</vt:lpstr>
      <vt:lpstr>     AI &amp; Automation:  Your Competitive Edge in the Digital Age   Madrid, September 2024  </vt:lpstr>
      <vt:lpstr>PowerPoint Presentation</vt:lpstr>
      <vt:lpstr>FUTURE-PROOFING YOUR  ACCOUNTING AND AUDITING WITH AI</vt:lpstr>
      <vt:lpstr>PowerPoint Presentation</vt:lpstr>
      <vt:lpstr>PREPARING A BALANCE SHEET AND P&amp;L STATEMENT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PREDICTIVE ANALYSIS</vt:lpstr>
      <vt:lpstr>Empowering Finance with ChatGPT: Unlocking New Capabilities </vt:lpstr>
      <vt:lpstr>Excel Data Analysis with ChatGPT </vt:lpstr>
      <vt:lpstr>How to use Google Gemini Advanced  for Finance?</vt:lpstr>
      <vt:lpstr>Finance Data Management with Microsoft Copilot</vt:lpstr>
      <vt:lpstr>Cost-efficiency formula: ChatGPT + Python + Google Colab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Automate your onboarding with Zapier (1) </vt:lpstr>
      <vt:lpstr>Automate your onboarding with Zapier (2) </vt:lpstr>
      <vt:lpstr>PowerPoint Presentation</vt:lpstr>
      <vt:lpstr>PowerPoint Presentation</vt:lpstr>
      <vt:lpstr>PowerPoint Presentation</vt:lpstr>
      <vt:lpstr>View technology as a full-time employee</vt:lpstr>
      <vt:lpstr>PowerPoint Presentation</vt:lpstr>
      <vt:lpstr>Core Objectives in Work Evaluation </vt:lpstr>
      <vt:lpstr>PowerPoint Presentation</vt:lpstr>
      <vt:lpstr>PowerPoint Presentation</vt:lpstr>
      <vt:lpstr>PowerPoint Presentation</vt:lpstr>
      <vt:lpstr>PowerPoint Presentation</vt:lpstr>
      <vt:lpstr>Follow me!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Claire Berg</dc:creator>
  <cp:lastModifiedBy>Claire Berg</cp:lastModifiedBy>
  <cp:revision>1</cp:revision>
  <dcterms:modified xsi:type="dcterms:W3CDTF">2024-09-03T12:41:17Z</dcterms:modified>
</cp:coreProperties>
</file>